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1"/>
  </p:handoutMasterIdLst>
  <p:sldIdLst>
    <p:sldId id="257" r:id="rId2"/>
    <p:sldId id="258" r:id="rId3"/>
    <p:sldId id="271" r:id="rId4"/>
    <p:sldId id="270" r:id="rId5"/>
    <p:sldId id="264" r:id="rId6"/>
    <p:sldId id="262" r:id="rId7"/>
    <p:sldId id="269" r:id="rId8"/>
    <p:sldId id="265" r:id="rId9"/>
    <p:sldId id="261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1C8"/>
    <a:srgbClr val="7AA9CC"/>
    <a:srgbClr val="61AED1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43"/>
  </p:normalViewPr>
  <p:slideViewPr>
    <p:cSldViewPr snapToGrid="0" snapToObjects="1">
      <p:cViewPr varScale="1">
        <p:scale>
          <a:sx n="77" d="100"/>
          <a:sy n="77" d="100"/>
        </p:scale>
        <p:origin x="9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33A12A-D16D-494A-A2AB-6AE3BDFC7E14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39668F-4F24-456A-A973-782CEB185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4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41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83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329"/>
            <a:ext cx="7886700" cy="10842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756" y="1295538"/>
            <a:ext cx="542759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37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27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938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0822"/>
            <a:ext cx="788669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5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65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0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1" r:id="rId2"/>
    <p:sldLayoutId id="2147483662" r:id="rId3"/>
    <p:sldLayoutId id="2147483663" r:id="rId4"/>
    <p:sldLayoutId id="2147483673" r:id="rId5"/>
    <p:sldLayoutId id="2147483674" r:id="rId6"/>
    <p:sldLayoutId id="214748366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22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Clinical Documentation Tip: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Electrolyte Abnormalities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Freddy Santoso, CCS, CCDS</a:t>
            </a:r>
          </a:p>
        </p:txBody>
      </p:sp>
    </p:spTree>
    <p:extLst>
      <p:ext uri="{BB962C8B-B14F-4D97-AF65-F5344CB8AC3E}">
        <p14:creationId xmlns:p14="http://schemas.microsoft.com/office/powerpoint/2010/main" val="66989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Penny For Your Thoughts …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 smtClean="0"/>
              <a:t> 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6888" y="1882102"/>
            <a:ext cx="3868340" cy="3684588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Low Na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”</a:t>
            </a:r>
            <a:endParaRPr lang="en-US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 smtClean="0"/>
              <a:t> 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78818"/>
            <a:ext cx="3887391" cy="3684588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Hyponatremia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SIADH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Cerebral Salt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Wasting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Hyperosmolar State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Pseudohyponatremia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8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Example – “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Mrs.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Smith”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HPI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61 y female with h/o nausea, vomiting, poor PO intake x1 week, presents with near syncopal episode </a:t>
            </a:r>
          </a:p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P/E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  BP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99/52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mm Hg,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HR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110, dry mucous membranes</a:t>
            </a:r>
          </a:p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Lab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Cr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2.1 from baseline 1.0, Na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126</a:t>
            </a:r>
          </a:p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Rx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    IV NS Boluses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800"/>
              </a:spcBef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51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POOR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AKI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“low Na”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filler filler filler fillerfi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= </a:t>
            </a:r>
            <a:r>
              <a:rPr lang="en-US" b="1" dirty="0"/>
              <a:t>2</a:t>
            </a:r>
            <a:r>
              <a:rPr lang="en-US" b="1" dirty="0" smtClean="0"/>
              <a:t> </a:t>
            </a:r>
            <a:r>
              <a:rPr lang="en-US" b="1" dirty="0"/>
              <a:t>Days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GOOD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AKI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Hyponatremia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 = </a:t>
            </a:r>
            <a:r>
              <a:rPr lang="en-US" b="1" dirty="0"/>
              <a:t>3</a:t>
            </a:r>
            <a:r>
              <a:rPr lang="en-US" b="1" dirty="0" smtClean="0"/>
              <a:t> </a:t>
            </a:r>
            <a:r>
              <a:rPr lang="en-US" b="1" dirty="0"/>
              <a:t>Days</a:t>
            </a:r>
          </a:p>
        </p:txBody>
      </p:sp>
    </p:spTree>
    <p:extLst>
      <p:ext uri="{BB962C8B-B14F-4D97-AF65-F5344CB8AC3E}">
        <p14:creationId xmlns:p14="http://schemas.microsoft.com/office/powerpoint/2010/main" val="276448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Example – “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Mr.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Smith”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HPI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55 y homeless male with h/o binge drinking brought in after being found down. </a:t>
            </a:r>
          </a:p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P/E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HR 120/min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BP 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162/97, diaphoretic, confused, tremulous, cachectic</a:t>
            </a:r>
          </a:p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Lab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On day 3, Mg 0.5, K 3.1,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Phos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1.8, Ca 7.0, albumin 1.9</a:t>
            </a:r>
          </a:p>
          <a:p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Rx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    Mg, K, Ca,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Phos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repletion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80671"/>
            <a:ext cx="3868340" cy="823912"/>
          </a:xfrm>
        </p:spPr>
        <p:txBody>
          <a:bodyPr/>
          <a:lstStyle/>
          <a:p>
            <a:pPr algn="ctr"/>
            <a:r>
              <a:rPr lang="en-US" u="sng" dirty="0"/>
              <a:t>POOR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34961"/>
            <a:ext cx="3868340" cy="3684588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Alcohol Withdrawal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efeeding syndrome – Phosphate, Ca, K, and Mag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repleted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”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Expected Length of Stay  = </a:t>
            </a:r>
            <a:r>
              <a:rPr lang="en-US" b="1" dirty="0" smtClean="0"/>
              <a:t>3 </a:t>
            </a:r>
            <a:r>
              <a:rPr lang="en-US" b="1" dirty="0"/>
              <a:t>Days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74440"/>
            <a:ext cx="3887391" cy="823912"/>
          </a:xfrm>
        </p:spPr>
        <p:txBody>
          <a:bodyPr/>
          <a:lstStyle/>
          <a:p>
            <a:pPr algn="ctr"/>
            <a:r>
              <a:rPr lang="en-US" u="sng" dirty="0"/>
              <a:t>GOOD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34961"/>
            <a:ext cx="3887391" cy="3684588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Alcohol Withdrawal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Hypophosphatemia/ Hypocalcemia/ Hypomagnesemia/ Hypokalemia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Severe Malnutrition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 = </a:t>
            </a:r>
            <a:r>
              <a:rPr lang="en-US" b="1" dirty="0"/>
              <a:t>5</a:t>
            </a:r>
            <a:r>
              <a:rPr lang="en-US" b="1" dirty="0" smtClean="0"/>
              <a:t> </a:t>
            </a:r>
            <a:r>
              <a:rPr lang="en-US" b="1" dirty="0"/>
              <a:t>Days</a:t>
            </a:r>
          </a:p>
        </p:txBody>
      </p:sp>
    </p:spTree>
    <p:extLst>
      <p:ext uri="{BB962C8B-B14F-4D97-AF65-F5344CB8AC3E}">
        <p14:creationId xmlns:p14="http://schemas.microsoft.com/office/powerpoint/2010/main" val="65194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1724"/>
            <a:ext cx="7886700" cy="1404730"/>
          </a:xfrm>
        </p:spPr>
        <p:txBody>
          <a:bodyPr/>
          <a:lstStyle/>
          <a:p>
            <a:r>
              <a:rPr lang="en-US" b="1">
                <a:solidFill>
                  <a:schemeClr val="accent1">
                    <a:lumMod val="50000"/>
                  </a:schemeClr>
                </a:solidFill>
              </a:rPr>
              <a:t>Key </a:t>
            </a:r>
            <a:r>
              <a:rPr lang="en-US" b="1" smtClean="0">
                <a:solidFill>
                  <a:schemeClr val="accent1">
                    <a:lumMod val="50000"/>
                  </a:schemeClr>
                </a:solidFill>
              </a:rPr>
              <a:t>Points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18" y="1113667"/>
            <a:ext cx="8594126" cy="4351338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Use diagnostic terms </a:t>
            </a:r>
            <a:r>
              <a:rPr lang="en-US" sz="2400" dirty="0" smtClean="0"/>
              <a:t>(</a:t>
            </a:r>
            <a:r>
              <a:rPr lang="en-US" sz="2400" u="sng" dirty="0" smtClean="0"/>
              <a:t>DO</a:t>
            </a:r>
            <a:r>
              <a:rPr lang="en-US" sz="2400" dirty="0" smtClean="0"/>
              <a:t> write out “hypomagnesemia”)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Specify clinical significance of lab findings </a:t>
            </a:r>
            <a:r>
              <a:rPr lang="en-US" sz="2400" dirty="0" smtClean="0"/>
              <a:t>(</a:t>
            </a:r>
            <a:r>
              <a:rPr lang="en-US" sz="2400" u="sng" dirty="0" smtClean="0"/>
              <a:t>avoid</a:t>
            </a:r>
            <a:r>
              <a:rPr lang="en-US" sz="2400" dirty="0" smtClean="0"/>
              <a:t> “low Mg”)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Indicate reason for initiation of Rx </a:t>
            </a:r>
            <a:r>
              <a:rPr lang="en-US" sz="2400" dirty="0" smtClean="0"/>
              <a:t>(</a:t>
            </a:r>
            <a:r>
              <a:rPr lang="en-US" sz="2400" u="sng" dirty="0" smtClean="0"/>
              <a:t>don’t</a:t>
            </a:r>
            <a:r>
              <a:rPr lang="en-US" sz="2400" dirty="0" smtClean="0"/>
              <a:t> </a:t>
            </a:r>
            <a:r>
              <a:rPr lang="en-US" sz="2400" dirty="0"/>
              <a:t>just </a:t>
            </a:r>
            <a:r>
              <a:rPr lang="en-US" sz="2400" dirty="0" smtClean="0"/>
              <a:t>write “start mag sulfate”)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8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75" y="1623241"/>
            <a:ext cx="7886700" cy="28527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THANK YOU !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ANY QUESTIONS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1810</TotalTime>
  <Words>276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Clinical Documentation Tip: Electrolyte Abnormalities</vt:lpstr>
      <vt:lpstr>Penny For Your Thoughts …</vt:lpstr>
      <vt:lpstr>Clinical Example – “Mrs. Smith”</vt:lpstr>
      <vt:lpstr>Documentation Impact</vt:lpstr>
      <vt:lpstr>Clinical Example – “Mr. Smith”</vt:lpstr>
      <vt:lpstr>Documentation Impact</vt:lpstr>
      <vt:lpstr>Key Points</vt:lpstr>
      <vt:lpstr>THANK YOU !  ANY QUESTIONS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Klute</dc:creator>
  <cp:lastModifiedBy>Santoso, Freddy</cp:lastModifiedBy>
  <cp:revision>92</cp:revision>
  <cp:lastPrinted>2017-08-29T23:58:23Z</cp:lastPrinted>
  <dcterms:created xsi:type="dcterms:W3CDTF">2017-03-17T20:54:43Z</dcterms:created>
  <dcterms:modified xsi:type="dcterms:W3CDTF">2017-09-26T22:48:31Z</dcterms:modified>
</cp:coreProperties>
</file>