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2" r:id="rId7"/>
    <p:sldId id="264" r:id="rId8"/>
    <p:sldId id="265"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9" autoAdjust="0"/>
    <p:restoredTop sz="94660"/>
  </p:normalViewPr>
  <p:slideViewPr>
    <p:cSldViewPr snapToGrid="0">
      <p:cViewPr varScale="1">
        <p:scale>
          <a:sx n="94" d="100"/>
          <a:sy n="94" d="100"/>
        </p:scale>
        <p:origin x="134"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59F279-2455-4EAE-B35A-D8C1C1440CB9}" type="datetimeFigureOut">
              <a:rPr lang="en-US" smtClean="0"/>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540BDB-0D94-40F4-86DD-D7FA65E4B4E3}" type="slidenum">
              <a:rPr lang="en-US" smtClean="0"/>
              <a:t>‹#›</a:t>
            </a:fld>
            <a:endParaRPr lang="en-US" dirty="0"/>
          </a:p>
        </p:txBody>
      </p:sp>
    </p:spTree>
    <p:extLst>
      <p:ext uri="{BB962C8B-B14F-4D97-AF65-F5344CB8AC3E}">
        <p14:creationId xmlns:p14="http://schemas.microsoft.com/office/powerpoint/2010/main" val="2084390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9F279-2455-4EAE-B35A-D8C1C1440CB9}" type="datetimeFigureOut">
              <a:rPr lang="en-US" smtClean="0"/>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540BDB-0D94-40F4-86DD-D7FA65E4B4E3}" type="slidenum">
              <a:rPr lang="en-US" smtClean="0"/>
              <a:t>‹#›</a:t>
            </a:fld>
            <a:endParaRPr lang="en-US" dirty="0"/>
          </a:p>
        </p:txBody>
      </p:sp>
    </p:spTree>
    <p:extLst>
      <p:ext uri="{BB962C8B-B14F-4D97-AF65-F5344CB8AC3E}">
        <p14:creationId xmlns:p14="http://schemas.microsoft.com/office/powerpoint/2010/main" val="821797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59F279-2455-4EAE-B35A-D8C1C1440CB9}" type="datetimeFigureOut">
              <a:rPr lang="en-US" smtClean="0"/>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540BDB-0D94-40F4-86DD-D7FA65E4B4E3}" type="slidenum">
              <a:rPr lang="en-US" smtClean="0"/>
              <a:t>‹#›</a:t>
            </a:fld>
            <a:endParaRPr lang="en-US" dirty="0"/>
          </a:p>
        </p:txBody>
      </p:sp>
    </p:spTree>
    <p:extLst>
      <p:ext uri="{BB962C8B-B14F-4D97-AF65-F5344CB8AC3E}">
        <p14:creationId xmlns:p14="http://schemas.microsoft.com/office/powerpoint/2010/main" val="915284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59F279-2455-4EAE-B35A-D8C1C1440CB9}" type="datetimeFigureOut">
              <a:rPr lang="en-US" smtClean="0"/>
              <a:t>10/11/2017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540BDB-0D94-40F4-86DD-D7FA65E4B4E3}" type="slidenum">
              <a:rPr lang="en-US" smtClean="0"/>
              <a:t>‹#›</a:t>
            </a:fld>
            <a:endParaRPr lang="en-US" dirty="0"/>
          </a:p>
        </p:txBody>
      </p:sp>
    </p:spTree>
    <p:extLst>
      <p:ext uri="{BB962C8B-B14F-4D97-AF65-F5344CB8AC3E}">
        <p14:creationId xmlns:p14="http://schemas.microsoft.com/office/powerpoint/2010/main" val="3296005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59F279-2455-4EAE-B35A-D8C1C1440CB9}" type="datetimeFigureOut">
              <a:rPr lang="en-US" smtClean="0"/>
              <a:t>10/11/2017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1540BDB-0D94-40F4-86DD-D7FA65E4B4E3}" type="slidenum">
              <a:rPr lang="en-US" smtClean="0"/>
              <a:t>‹#›</a:t>
            </a:fld>
            <a:endParaRPr lang="en-US" dirty="0"/>
          </a:p>
        </p:txBody>
      </p:sp>
    </p:spTree>
    <p:extLst>
      <p:ext uri="{BB962C8B-B14F-4D97-AF65-F5344CB8AC3E}">
        <p14:creationId xmlns:p14="http://schemas.microsoft.com/office/powerpoint/2010/main" val="848286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59F279-2455-4EAE-B35A-D8C1C1440CB9}" type="datetimeFigureOut">
              <a:rPr lang="en-US" smtClean="0"/>
              <a:t>10/11/2017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1540BDB-0D94-40F4-86DD-D7FA65E4B4E3}" type="slidenum">
              <a:rPr lang="en-US" smtClean="0"/>
              <a:t>‹#›</a:t>
            </a:fld>
            <a:endParaRPr lang="en-US" dirty="0"/>
          </a:p>
        </p:txBody>
      </p:sp>
    </p:spTree>
    <p:extLst>
      <p:ext uri="{BB962C8B-B14F-4D97-AF65-F5344CB8AC3E}">
        <p14:creationId xmlns:p14="http://schemas.microsoft.com/office/powerpoint/2010/main" val="1648566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9F279-2455-4EAE-B35A-D8C1C1440CB9}" type="datetimeFigureOut">
              <a:rPr lang="en-US" smtClean="0"/>
              <a:t>10/11/2017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1540BDB-0D94-40F4-86DD-D7FA65E4B4E3}" type="slidenum">
              <a:rPr lang="en-US" smtClean="0"/>
              <a:t>‹#›</a:t>
            </a:fld>
            <a:endParaRPr lang="en-US" dirty="0"/>
          </a:p>
        </p:txBody>
      </p:sp>
    </p:spTree>
    <p:extLst>
      <p:ext uri="{BB962C8B-B14F-4D97-AF65-F5344CB8AC3E}">
        <p14:creationId xmlns:p14="http://schemas.microsoft.com/office/powerpoint/2010/main" val="4055106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9F279-2455-4EAE-B35A-D8C1C1440CB9}" type="datetimeFigureOut">
              <a:rPr lang="en-US" smtClean="0"/>
              <a:t>10/11/2017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540BDB-0D94-40F4-86DD-D7FA65E4B4E3}" type="slidenum">
              <a:rPr lang="en-US" smtClean="0"/>
              <a:t>‹#›</a:t>
            </a:fld>
            <a:endParaRPr lang="en-US" dirty="0"/>
          </a:p>
        </p:txBody>
      </p:sp>
    </p:spTree>
    <p:extLst>
      <p:ext uri="{BB962C8B-B14F-4D97-AF65-F5344CB8AC3E}">
        <p14:creationId xmlns:p14="http://schemas.microsoft.com/office/powerpoint/2010/main" val="408866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9F279-2455-4EAE-B35A-D8C1C1440CB9}" type="datetimeFigureOut">
              <a:rPr lang="en-US" smtClean="0"/>
              <a:t>10/11/2017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540BDB-0D94-40F4-86DD-D7FA65E4B4E3}" type="slidenum">
              <a:rPr lang="en-US" smtClean="0"/>
              <a:t>‹#›</a:t>
            </a:fld>
            <a:endParaRPr lang="en-US" dirty="0"/>
          </a:p>
        </p:txBody>
      </p:sp>
    </p:spTree>
    <p:extLst>
      <p:ext uri="{BB962C8B-B14F-4D97-AF65-F5344CB8AC3E}">
        <p14:creationId xmlns:p14="http://schemas.microsoft.com/office/powerpoint/2010/main" val="2002153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9F279-2455-4EAE-B35A-D8C1C1440CB9}" type="datetimeFigureOut">
              <a:rPr lang="en-US" smtClean="0"/>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540BDB-0D94-40F4-86DD-D7FA65E4B4E3}" type="slidenum">
              <a:rPr lang="en-US" smtClean="0"/>
              <a:t>‹#›</a:t>
            </a:fld>
            <a:endParaRPr lang="en-US" dirty="0"/>
          </a:p>
        </p:txBody>
      </p:sp>
    </p:spTree>
    <p:extLst>
      <p:ext uri="{BB962C8B-B14F-4D97-AF65-F5344CB8AC3E}">
        <p14:creationId xmlns:p14="http://schemas.microsoft.com/office/powerpoint/2010/main" val="1130018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9F279-2455-4EAE-B35A-D8C1C1440CB9}" type="datetimeFigureOut">
              <a:rPr lang="en-US" smtClean="0"/>
              <a:t>10/11/2017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540BDB-0D94-40F4-86DD-D7FA65E4B4E3}" type="slidenum">
              <a:rPr lang="en-US" smtClean="0"/>
              <a:t>‹#›</a:t>
            </a:fld>
            <a:endParaRPr lang="en-US" dirty="0"/>
          </a:p>
        </p:txBody>
      </p:sp>
    </p:spTree>
    <p:extLst>
      <p:ext uri="{BB962C8B-B14F-4D97-AF65-F5344CB8AC3E}">
        <p14:creationId xmlns:p14="http://schemas.microsoft.com/office/powerpoint/2010/main" val="4083366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59F279-2455-4EAE-B35A-D8C1C1440CB9}" type="datetimeFigureOut">
              <a:rPr lang="en-US" smtClean="0"/>
              <a:t>10/11/2017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540BDB-0D94-40F4-86DD-D7FA65E4B4E3}" type="slidenum">
              <a:rPr lang="en-US" smtClean="0"/>
              <a:t>‹#›</a:t>
            </a:fld>
            <a:endParaRPr lang="en-US" dirty="0"/>
          </a:p>
        </p:txBody>
      </p:sp>
    </p:spTree>
    <p:extLst>
      <p:ext uri="{BB962C8B-B14F-4D97-AF65-F5344CB8AC3E}">
        <p14:creationId xmlns:p14="http://schemas.microsoft.com/office/powerpoint/2010/main" val="1685799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hyperlink" Target="http://www.npuap.org/"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accent1">
                    <a:lumMod val="50000"/>
                  </a:schemeClr>
                </a:solidFill>
              </a:rPr>
              <a:t>Documentation Tips:</a:t>
            </a:r>
            <a:endParaRPr lang="en-US" dirty="0">
              <a:solidFill>
                <a:schemeClr val="accent1">
                  <a:lumMod val="50000"/>
                </a:schemeClr>
              </a:solidFill>
            </a:endParaRPr>
          </a:p>
        </p:txBody>
      </p:sp>
      <p:sp>
        <p:nvSpPr>
          <p:cNvPr id="3" name="Subtitle 2"/>
          <p:cNvSpPr>
            <a:spLocks noGrp="1"/>
          </p:cNvSpPr>
          <p:nvPr>
            <p:ph type="subTitle" idx="1"/>
          </p:nvPr>
        </p:nvSpPr>
        <p:spPr/>
        <p:txBody>
          <a:bodyPr>
            <a:normAutofit/>
          </a:bodyPr>
          <a:lstStyle/>
          <a:p>
            <a:r>
              <a:rPr lang="en-US" sz="4800" dirty="0" smtClean="0">
                <a:solidFill>
                  <a:schemeClr val="accent1">
                    <a:lumMod val="50000"/>
                  </a:schemeClr>
                </a:solidFill>
              </a:rPr>
              <a:t>Pressure Ulcer</a:t>
            </a:r>
            <a:endParaRPr lang="en-US" sz="4800" dirty="0">
              <a:solidFill>
                <a:schemeClr val="accent1">
                  <a:lumMod val="50000"/>
                </a:schemeClr>
              </a:solidFill>
            </a:endParaRPr>
          </a:p>
        </p:txBody>
      </p:sp>
    </p:spTree>
    <p:extLst>
      <p:ext uri="{BB962C8B-B14F-4D97-AF65-F5344CB8AC3E}">
        <p14:creationId xmlns:p14="http://schemas.microsoft.com/office/powerpoint/2010/main" val="4162497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82032"/>
          </a:xfrm>
        </p:spPr>
        <p:txBody>
          <a:bodyPr>
            <a:normAutofit/>
          </a:bodyPr>
          <a:lstStyle/>
          <a:p>
            <a:r>
              <a:rPr lang="en-US" b="1" dirty="0" smtClean="0">
                <a:solidFill>
                  <a:schemeClr val="accent1">
                    <a:lumMod val="50000"/>
                  </a:schemeClr>
                </a:solidFill>
              </a:rPr>
              <a:t>Penny &amp; Quality For Your Thoughts …</a:t>
            </a:r>
            <a:br>
              <a:rPr lang="en-US" b="1" dirty="0" smtClean="0">
                <a:solidFill>
                  <a:schemeClr val="accent1">
                    <a:lumMod val="50000"/>
                  </a:schemeClr>
                </a:solidFill>
              </a:rPr>
            </a:br>
            <a:endParaRPr lang="en-US" b="1" dirty="0">
              <a:solidFill>
                <a:schemeClr val="accent1">
                  <a:lumMod val="50000"/>
                </a:schemeClr>
              </a:solidFill>
            </a:endParaRPr>
          </a:p>
        </p:txBody>
      </p:sp>
      <p:sp>
        <p:nvSpPr>
          <p:cNvPr id="3" name="Text Placeholder 2"/>
          <p:cNvSpPr>
            <a:spLocks noGrp="1"/>
          </p:cNvSpPr>
          <p:nvPr>
            <p:ph type="body" idx="1"/>
          </p:nvPr>
        </p:nvSpPr>
        <p:spPr/>
        <p:txBody>
          <a:bodyPr/>
          <a:lstStyle/>
          <a:p>
            <a:pPr algn="ctr"/>
            <a:r>
              <a:rPr lang="en-US" u="sng" dirty="0" smtClean="0"/>
              <a:t> </a:t>
            </a:r>
            <a:endParaRPr lang="en-US" u="sng" dirty="0"/>
          </a:p>
        </p:txBody>
      </p:sp>
      <p:sp>
        <p:nvSpPr>
          <p:cNvPr id="4" name="Content Placeholder 3"/>
          <p:cNvSpPr>
            <a:spLocks noGrp="1"/>
          </p:cNvSpPr>
          <p:nvPr>
            <p:ph sz="half" idx="2"/>
          </p:nvPr>
        </p:nvSpPr>
        <p:spPr>
          <a:xfrm>
            <a:off x="1199072" y="710293"/>
            <a:ext cx="9830878" cy="1983921"/>
          </a:xfrm>
        </p:spPr>
        <p:txBody>
          <a:bodyPr>
            <a:normAutofit fontScale="92500" lnSpcReduction="20000"/>
          </a:bodyPr>
          <a:lstStyle/>
          <a:p>
            <a:pPr marL="0" indent="0">
              <a:lnSpc>
                <a:spcPct val="200000"/>
              </a:lnSpc>
              <a:buNone/>
            </a:pPr>
            <a:endParaRPr lang="en-US" dirty="0">
              <a:solidFill>
                <a:schemeClr val="accent1">
                  <a:lumMod val="50000"/>
                </a:schemeClr>
              </a:solidFill>
            </a:endParaRPr>
          </a:p>
          <a:p>
            <a:pPr marL="0" indent="0" algn="ctr">
              <a:buNone/>
            </a:pPr>
            <a:r>
              <a:rPr lang="en-US" sz="4400" dirty="0" smtClean="0">
                <a:solidFill>
                  <a:schemeClr val="accent1">
                    <a:lumMod val="50000"/>
                  </a:schemeClr>
                </a:solidFill>
              </a:rPr>
              <a:t>“Pressure ulcer or  Decubitus </a:t>
            </a:r>
            <a:r>
              <a:rPr lang="en-US" sz="4400" dirty="0">
                <a:solidFill>
                  <a:schemeClr val="accent1">
                    <a:lumMod val="50000"/>
                  </a:schemeClr>
                </a:solidFill>
              </a:rPr>
              <a:t>ulcer” </a:t>
            </a:r>
            <a:endParaRPr lang="en-US" sz="4400" dirty="0" smtClean="0">
              <a:solidFill>
                <a:schemeClr val="accent1">
                  <a:lumMod val="50000"/>
                </a:schemeClr>
              </a:solidFill>
            </a:endParaRPr>
          </a:p>
          <a:p>
            <a:pPr marL="0" indent="0" algn="ctr">
              <a:buNone/>
            </a:pPr>
            <a:r>
              <a:rPr lang="en-US" sz="4400" dirty="0" smtClean="0">
                <a:solidFill>
                  <a:schemeClr val="accent1">
                    <a:lumMod val="50000"/>
                  </a:schemeClr>
                </a:solidFill>
              </a:rPr>
              <a:t> </a:t>
            </a:r>
            <a:endParaRPr lang="en-US" sz="4400" dirty="0">
              <a:solidFill>
                <a:schemeClr val="accent1">
                  <a:lumMod val="50000"/>
                </a:schemeClr>
              </a:solidFill>
            </a:endParaRPr>
          </a:p>
        </p:txBody>
      </p:sp>
      <p:sp>
        <p:nvSpPr>
          <p:cNvPr id="5" name="Text Placeholder 4"/>
          <p:cNvSpPr>
            <a:spLocks noGrp="1"/>
          </p:cNvSpPr>
          <p:nvPr>
            <p:ph type="body" sz="quarter" idx="3"/>
          </p:nvPr>
        </p:nvSpPr>
        <p:spPr>
          <a:xfrm>
            <a:off x="6172200" y="1714161"/>
            <a:ext cx="5183188" cy="823912"/>
          </a:xfrm>
        </p:spPr>
        <p:txBody>
          <a:bodyPr/>
          <a:lstStyle/>
          <a:p>
            <a:pPr algn="ctr"/>
            <a:r>
              <a:rPr lang="en-US" u="sng" dirty="0" smtClean="0"/>
              <a:t> </a:t>
            </a:r>
            <a:endParaRPr lang="en-US" u="sng" dirty="0"/>
          </a:p>
        </p:txBody>
      </p:sp>
      <p:sp>
        <p:nvSpPr>
          <p:cNvPr id="6" name="Content Placeholder 5"/>
          <p:cNvSpPr>
            <a:spLocks noGrp="1"/>
          </p:cNvSpPr>
          <p:nvPr>
            <p:ph sz="quarter" idx="4"/>
          </p:nvPr>
        </p:nvSpPr>
        <p:spPr>
          <a:xfrm>
            <a:off x="1492370" y="2808514"/>
            <a:ext cx="9204385" cy="2949590"/>
          </a:xfrm>
        </p:spPr>
        <p:txBody>
          <a:bodyPr>
            <a:normAutofit fontScale="85000" lnSpcReduction="20000"/>
          </a:bodyPr>
          <a:lstStyle/>
          <a:p>
            <a:r>
              <a:rPr lang="en-US" dirty="0">
                <a:solidFill>
                  <a:schemeClr val="accent1">
                    <a:lumMod val="50000"/>
                  </a:schemeClr>
                </a:solidFill>
              </a:rPr>
              <a:t>A pressure ulcer is </a:t>
            </a:r>
            <a:r>
              <a:rPr lang="en-US" dirty="0" smtClean="0">
                <a:solidFill>
                  <a:schemeClr val="accent1">
                    <a:lumMod val="50000"/>
                  </a:schemeClr>
                </a:solidFill>
              </a:rPr>
              <a:t>a localized </a:t>
            </a:r>
            <a:r>
              <a:rPr lang="en-US" dirty="0">
                <a:solidFill>
                  <a:schemeClr val="accent1">
                    <a:lumMod val="50000"/>
                  </a:schemeClr>
                </a:solidFill>
              </a:rPr>
              <a:t>injury to the skin and/or underlying tissue usually over a bony prominence, </a:t>
            </a:r>
            <a:r>
              <a:rPr lang="en-US" dirty="0" smtClean="0">
                <a:solidFill>
                  <a:schemeClr val="accent1">
                    <a:lumMod val="50000"/>
                  </a:schemeClr>
                </a:solidFill>
              </a:rPr>
              <a:t>as a </a:t>
            </a:r>
            <a:r>
              <a:rPr lang="en-US" dirty="0">
                <a:solidFill>
                  <a:schemeClr val="accent1">
                    <a:lumMod val="50000"/>
                  </a:schemeClr>
                </a:solidFill>
              </a:rPr>
              <a:t>result of pressure, or pressure in combination with </a:t>
            </a:r>
            <a:r>
              <a:rPr lang="en-US" dirty="0" smtClean="0">
                <a:solidFill>
                  <a:schemeClr val="accent1">
                    <a:lumMod val="50000"/>
                  </a:schemeClr>
                </a:solidFill>
              </a:rPr>
              <a:t>shear.</a:t>
            </a:r>
          </a:p>
          <a:p>
            <a:r>
              <a:rPr lang="en-US" dirty="0">
                <a:solidFill>
                  <a:schemeClr val="accent1">
                    <a:lumMod val="50000"/>
                  </a:schemeClr>
                </a:solidFill>
              </a:rPr>
              <a:t>Stage ( </a:t>
            </a:r>
            <a:r>
              <a:rPr lang="en-US" dirty="0" smtClean="0">
                <a:solidFill>
                  <a:schemeClr val="accent1">
                    <a:lumMod val="50000"/>
                  </a:schemeClr>
                </a:solidFill>
              </a:rPr>
              <a:t>Stage </a:t>
            </a:r>
            <a:r>
              <a:rPr lang="en-US" dirty="0">
                <a:solidFill>
                  <a:schemeClr val="accent1">
                    <a:lumMod val="50000"/>
                  </a:schemeClr>
                </a:solidFill>
              </a:rPr>
              <a:t>I, Stage II, Stage III, Stage IV, </a:t>
            </a:r>
            <a:r>
              <a:rPr lang="en-US" dirty="0" smtClean="0">
                <a:solidFill>
                  <a:schemeClr val="accent1">
                    <a:lumMod val="50000"/>
                  </a:schemeClr>
                </a:solidFill>
              </a:rPr>
              <a:t>Unstageable, DTPI(deep tissue pressure injury), </a:t>
            </a:r>
            <a:r>
              <a:rPr lang="en-US" sz="2600" i="1" dirty="0" smtClean="0"/>
              <a:t>see slides 7 to 9 for details</a:t>
            </a:r>
            <a:r>
              <a:rPr lang="en-US" dirty="0" smtClean="0">
                <a:solidFill>
                  <a:schemeClr val="accent1">
                    <a:lumMod val="50000"/>
                  </a:schemeClr>
                </a:solidFill>
              </a:rPr>
              <a:t>.</a:t>
            </a:r>
            <a:endParaRPr lang="en-US" dirty="0">
              <a:solidFill>
                <a:schemeClr val="accent1">
                  <a:lumMod val="50000"/>
                </a:schemeClr>
              </a:solidFill>
            </a:endParaRPr>
          </a:p>
          <a:p>
            <a:r>
              <a:rPr lang="en-US" dirty="0" smtClean="0">
                <a:solidFill>
                  <a:schemeClr val="accent1">
                    <a:lumMod val="50000"/>
                  </a:schemeClr>
                </a:solidFill>
              </a:rPr>
              <a:t>Common Locations (sacrum/coccyx, hip, heel, buttocks, low back, elbow, shoulder</a:t>
            </a:r>
            <a:r>
              <a:rPr lang="en-US" dirty="0" smtClean="0">
                <a:solidFill>
                  <a:schemeClr val="accent1">
                    <a:lumMod val="50000"/>
                  </a:schemeClr>
                </a:solidFill>
              </a:rPr>
              <a:t>)</a:t>
            </a:r>
          </a:p>
          <a:p>
            <a:r>
              <a:rPr lang="en-US" dirty="0" smtClean="0">
                <a:solidFill>
                  <a:schemeClr val="accent1">
                    <a:lumMod val="50000"/>
                  </a:schemeClr>
                </a:solidFill>
              </a:rPr>
              <a:t>Present on admission</a:t>
            </a:r>
            <a:r>
              <a:rPr lang="en-US" dirty="0" smtClean="0">
                <a:solidFill>
                  <a:schemeClr val="accent1">
                    <a:lumMod val="50000"/>
                  </a:schemeClr>
                </a:solidFill>
              </a:rPr>
              <a:t/>
            </a:r>
            <a:br>
              <a:rPr lang="en-US" dirty="0" smtClean="0">
                <a:solidFill>
                  <a:schemeClr val="accent1">
                    <a:lumMod val="50000"/>
                  </a:schemeClr>
                </a:solidFill>
              </a:rPr>
            </a:br>
            <a:endParaRPr lang="en-US" dirty="0" smtClean="0">
              <a:solidFill>
                <a:schemeClr val="accent1">
                  <a:lumMod val="50000"/>
                </a:schemeClr>
              </a:solidFill>
            </a:endParaRPr>
          </a:p>
        </p:txBody>
      </p:sp>
    </p:spTree>
    <p:extLst>
      <p:ext uri="{BB962C8B-B14F-4D97-AF65-F5344CB8AC3E}">
        <p14:creationId xmlns:p14="http://schemas.microsoft.com/office/powerpoint/2010/main" val="270878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206102"/>
            <a:ext cx="7886700" cy="1198629"/>
          </a:xfrm>
        </p:spPr>
        <p:txBody>
          <a:bodyPr/>
          <a:lstStyle/>
          <a:p>
            <a:r>
              <a:rPr lang="en-US" b="1" dirty="0">
                <a:solidFill>
                  <a:schemeClr val="accent1">
                    <a:lumMod val="50000"/>
                  </a:schemeClr>
                </a:solidFill>
              </a:rPr>
              <a:t>Clinical Example – “</a:t>
            </a:r>
            <a:r>
              <a:rPr lang="en-US" b="1" dirty="0" smtClean="0">
                <a:solidFill>
                  <a:schemeClr val="accent1">
                    <a:lumMod val="50000"/>
                  </a:schemeClr>
                </a:solidFill>
              </a:rPr>
              <a:t>Mr. Cooper”</a:t>
            </a:r>
            <a:endParaRPr lang="en-US" b="1" dirty="0">
              <a:solidFill>
                <a:schemeClr val="accent1">
                  <a:lumMod val="50000"/>
                </a:schemeClr>
              </a:solidFill>
            </a:endParaRPr>
          </a:p>
        </p:txBody>
      </p:sp>
      <p:sp>
        <p:nvSpPr>
          <p:cNvPr id="3" name="Content Placeholder 2"/>
          <p:cNvSpPr>
            <a:spLocks noGrp="1"/>
          </p:cNvSpPr>
          <p:nvPr>
            <p:ph idx="1"/>
          </p:nvPr>
        </p:nvSpPr>
        <p:spPr/>
        <p:txBody>
          <a:bodyPr/>
          <a:lstStyle/>
          <a:p>
            <a:r>
              <a:rPr lang="en-US" u="sng" dirty="0">
                <a:solidFill>
                  <a:schemeClr val="accent1">
                    <a:lumMod val="50000"/>
                  </a:schemeClr>
                </a:solidFill>
              </a:rPr>
              <a:t>HPI</a:t>
            </a:r>
            <a:r>
              <a:rPr lang="en-US" dirty="0">
                <a:solidFill>
                  <a:schemeClr val="accent1">
                    <a:lumMod val="50000"/>
                  </a:schemeClr>
                </a:solidFill>
              </a:rPr>
              <a:t>:  </a:t>
            </a:r>
            <a:r>
              <a:rPr lang="en-US" dirty="0" smtClean="0">
                <a:solidFill>
                  <a:schemeClr val="accent1">
                    <a:lumMod val="50000"/>
                  </a:schemeClr>
                </a:solidFill>
              </a:rPr>
              <a:t>90 y Male from  SNF, h/o CVA </a:t>
            </a:r>
            <a:r>
              <a:rPr lang="en-US" dirty="0">
                <a:solidFill>
                  <a:schemeClr val="accent1">
                    <a:lumMod val="50000"/>
                  </a:schemeClr>
                </a:solidFill>
              </a:rPr>
              <a:t>in </a:t>
            </a:r>
            <a:r>
              <a:rPr lang="en-US" dirty="0" smtClean="0">
                <a:solidFill>
                  <a:schemeClr val="accent1">
                    <a:lumMod val="50000"/>
                  </a:schemeClr>
                </a:solidFill>
              </a:rPr>
              <a:t>2016 with left </a:t>
            </a:r>
            <a:r>
              <a:rPr lang="en-US" dirty="0" smtClean="0">
                <a:solidFill>
                  <a:schemeClr val="accent1">
                    <a:lumMod val="50000"/>
                  </a:schemeClr>
                </a:solidFill>
              </a:rPr>
              <a:t>hemiparesis and vascular </a:t>
            </a:r>
            <a:r>
              <a:rPr lang="en-US" dirty="0" smtClean="0">
                <a:solidFill>
                  <a:schemeClr val="accent1">
                    <a:lumMod val="50000"/>
                  </a:schemeClr>
                </a:solidFill>
              </a:rPr>
              <a:t>dementia, presents with increasing purulent drainage from sacral pressure ulcer stage III and reported Temp of 102.5F at the SNF.</a:t>
            </a:r>
          </a:p>
          <a:p>
            <a:r>
              <a:rPr lang="en-US" u="sng" dirty="0" smtClean="0">
                <a:solidFill>
                  <a:schemeClr val="accent1">
                    <a:lumMod val="50000"/>
                  </a:schemeClr>
                </a:solidFill>
              </a:rPr>
              <a:t>P/E</a:t>
            </a:r>
            <a:r>
              <a:rPr lang="en-US" dirty="0" smtClean="0">
                <a:solidFill>
                  <a:schemeClr val="accent1">
                    <a:lumMod val="50000"/>
                  </a:schemeClr>
                </a:solidFill>
              </a:rPr>
              <a:t>:  Temp= 102F BP </a:t>
            </a:r>
            <a:r>
              <a:rPr lang="en-US" dirty="0">
                <a:solidFill>
                  <a:schemeClr val="accent1">
                    <a:lumMod val="50000"/>
                  </a:schemeClr>
                </a:solidFill>
              </a:rPr>
              <a:t>= </a:t>
            </a:r>
            <a:r>
              <a:rPr lang="en-US" dirty="0" smtClean="0">
                <a:solidFill>
                  <a:schemeClr val="accent1">
                    <a:lumMod val="50000"/>
                  </a:schemeClr>
                </a:solidFill>
              </a:rPr>
              <a:t>92/62 </a:t>
            </a:r>
            <a:r>
              <a:rPr lang="en-US" dirty="0">
                <a:solidFill>
                  <a:schemeClr val="accent1">
                    <a:lumMod val="50000"/>
                  </a:schemeClr>
                </a:solidFill>
              </a:rPr>
              <a:t>mm Hg, </a:t>
            </a:r>
            <a:r>
              <a:rPr lang="en-US" dirty="0" smtClean="0">
                <a:solidFill>
                  <a:schemeClr val="accent1">
                    <a:lumMod val="50000"/>
                  </a:schemeClr>
                </a:solidFill>
              </a:rPr>
              <a:t>HR </a:t>
            </a:r>
            <a:r>
              <a:rPr lang="en-US" dirty="0">
                <a:solidFill>
                  <a:schemeClr val="accent1">
                    <a:lumMod val="50000"/>
                  </a:schemeClr>
                </a:solidFill>
              </a:rPr>
              <a:t>= </a:t>
            </a:r>
            <a:r>
              <a:rPr lang="en-US" dirty="0" smtClean="0">
                <a:solidFill>
                  <a:schemeClr val="accent1">
                    <a:lumMod val="50000"/>
                  </a:schemeClr>
                </a:solidFill>
              </a:rPr>
              <a:t>120  RR =23</a:t>
            </a:r>
          </a:p>
          <a:p>
            <a:r>
              <a:rPr lang="en-US" u="sng" dirty="0" smtClean="0">
                <a:solidFill>
                  <a:schemeClr val="accent1">
                    <a:lumMod val="50000"/>
                  </a:schemeClr>
                </a:solidFill>
              </a:rPr>
              <a:t>Lab</a:t>
            </a:r>
            <a:r>
              <a:rPr lang="en-US" dirty="0">
                <a:solidFill>
                  <a:schemeClr val="accent1">
                    <a:lumMod val="50000"/>
                  </a:schemeClr>
                </a:solidFill>
              </a:rPr>
              <a:t>:  </a:t>
            </a:r>
            <a:r>
              <a:rPr lang="en-US" dirty="0" smtClean="0">
                <a:solidFill>
                  <a:schemeClr val="accent1">
                    <a:lumMod val="50000"/>
                  </a:schemeClr>
                </a:solidFill>
              </a:rPr>
              <a:t>WBC= 18.6 Lactic acid = 2.8 Cr 1.8 </a:t>
            </a:r>
            <a:r>
              <a:rPr lang="en-US" dirty="0">
                <a:solidFill>
                  <a:schemeClr val="accent1">
                    <a:lumMod val="50000"/>
                  </a:schemeClr>
                </a:solidFill>
              </a:rPr>
              <a:t>from baseline </a:t>
            </a:r>
            <a:r>
              <a:rPr lang="en-US" dirty="0" smtClean="0">
                <a:solidFill>
                  <a:schemeClr val="accent1">
                    <a:lumMod val="50000"/>
                  </a:schemeClr>
                </a:solidFill>
              </a:rPr>
              <a:t>1.2 </a:t>
            </a:r>
            <a:br>
              <a:rPr lang="en-US" dirty="0" smtClean="0">
                <a:solidFill>
                  <a:schemeClr val="accent1">
                    <a:lumMod val="50000"/>
                  </a:schemeClr>
                </a:solidFill>
              </a:rPr>
            </a:br>
            <a:r>
              <a:rPr lang="en-US" dirty="0" smtClean="0">
                <a:solidFill>
                  <a:schemeClr val="accent1">
                    <a:lumMod val="50000"/>
                  </a:schemeClr>
                </a:solidFill>
              </a:rPr>
              <a:t>Blood and sacral wound cultures returned positive for MRSA.</a:t>
            </a:r>
          </a:p>
          <a:p>
            <a:r>
              <a:rPr lang="en-US" u="sng" dirty="0" smtClean="0">
                <a:solidFill>
                  <a:schemeClr val="accent1">
                    <a:lumMod val="50000"/>
                  </a:schemeClr>
                </a:solidFill>
              </a:rPr>
              <a:t>Rx</a:t>
            </a:r>
            <a:r>
              <a:rPr lang="en-US" dirty="0" smtClean="0">
                <a:solidFill>
                  <a:schemeClr val="accent1">
                    <a:lumMod val="50000"/>
                  </a:schemeClr>
                </a:solidFill>
              </a:rPr>
              <a:t>:    IV Vancomycin, IV Fluids, </a:t>
            </a:r>
            <a:r>
              <a:rPr lang="en-US" dirty="0">
                <a:solidFill>
                  <a:schemeClr val="accent1">
                    <a:lumMod val="50000"/>
                  </a:schemeClr>
                </a:solidFill>
              </a:rPr>
              <a:t>W</a:t>
            </a:r>
            <a:r>
              <a:rPr lang="en-US" dirty="0" smtClean="0">
                <a:solidFill>
                  <a:schemeClr val="accent1">
                    <a:lumMod val="50000"/>
                  </a:schemeClr>
                </a:solidFill>
              </a:rPr>
              <a:t>ound care</a:t>
            </a:r>
            <a:endParaRPr lang="en-US" dirty="0">
              <a:solidFill>
                <a:schemeClr val="accent1">
                  <a:lumMod val="50000"/>
                </a:schemeClr>
              </a:solidFill>
            </a:endParaRPr>
          </a:p>
          <a:p>
            <a:pPr marL="0" indent="0">
              <a:spcBef>
                <a:spcPts val="1800"/>
              </a:spcBef>
              <a:buNone/>
            </a:pPr>
            <a:endParaRPr lang="en-US" dirty="0">
              <a:solidFill>
                <a:schemeClr val="accent1">
                  <a:lumMod val="50000"/>
                </a:schemeClr>
              </a:solidFill>
            </a:endParaRPr>
          </a:p>
          <a:p>
            <a:endParaRPr lang="en-US" dirty="0">
              <a:solidFill>
                <a:schemeClr val="accent1">
                  <a:lumMod val="50000"/>
                </a:schemeClr>
              </a:solidFill>
            </a:endParaRPr>
          </a:p>
        </p:txBody>
      </p:sp>
    </p:spTree>
    <p:extLst>
      <p:ext uri="{BB962C8B-B14F-4D97-AF65-F5344CB8AC3E}">
        <p14:creationId xmlns:p14="http://schemas.microsoft.com/office/powerpoint/2010/main" val="34886556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1">
                    <a:lumMod val="50000"/>
                  </a:schemeClr>
                </a:solidFill>
              </a:rPr>
              <a:t>Documentation Impact</a:t>
            </a:r>
          </a:p>
        </p:txBody>
      </p:sp>
      <p:sp>
        <p:nvSpPr>
          <p:cNvPr id="3" name="Text Placeholder 2"/>
          <p:cNvSpPr>
            <a:spLocks noGrp="1"/>
          </p:cNvSpPr>
          <p:nvPr>
            <p:ph type="body" idx="1"/>
          </p:nvPr>
        </p:nvSpPr>
        <p:spPr>
          <a:xfrm>
            <a:off x="839788" y="1681163"/>
            <a:ext cx="5157787" cy="539523"/>
          </a:xfrm>
        </p:spPr>
        <p:txBody>
          <a:bodyPr>
            <a:normAutofit/>
          </a:bodyPr>
          <a:lstStyle/>
          <a:p>
            <a:pPr algn="ctr"/>
            <a:r>
              <a:rPr lang="en-US" sz="2800" u="sng" dirty="0"/>
              <a:t>POOR</a:t>
            </a:r>
          </a:p>
        </p:txBody>
      </p:sp>
      <p:sp>
        <p:nvSpPr>
          <p:cNvPr id="4" name="Content Placeholder 3"/>
          <p:cNvSpPr>
            <a:spLocks noGrp="1"/>
          </p:cNvSpPr>
          <p:nvPr>
            <p:ph sz="half" idx="2"/>
          </p:nvPr>
        </p:nvSpPr>
        <p:spPr>
          <a:xfrm>
            <a:off x="839788" y="2292804"/>
            <a:ext cx="5157787" cy="3896859"/>
          </a:xfrm>
        </p:spPr>
        <p:txBody>
          <a:bodyPr>
            <a:normAutofit fontScale="92500"/>
          </a:bodyPr>
          <a:lstStyle/>
          <a:p>
            <a:r>
              <a:rPr lang="en-US" dirty="0" smtClean="0">
                <a:solidFill>
                  <a:schemeClr val="accent1">
                    <a:lumMod val="50000"/>
                  </a:schemeClr>
                </a:solidFill>
              </a:rPr>
              <a:t>Sepsis</a:t>
            </a:r>
            <a:endParaRPr lang="en-US" dirty="0">
              <a:solidFill>
                <a:schemeClr val="accent1">
                  <a:lumMod val="50000"/>
                </a:schemeClr>
              </a:solidFill>
            </a:endParaRPr>
          </a:p>
          <a:p>
            <a:r>
              <a:rPr lang="en-US" dirty="0" smtClean="0">
                <a:solidFill>
                  <a:schemeClr val="accent1">
                    <a:lumMod val="50000"/>
                  </a:schemeClr>
                </a:solidFill>
              </a:rPr>
              <a:t>DQ ulcer </a:t>
            </a:r>
          </a:p>
          <a:p>
            <a:r>
              <a:rPr lang="en-US" dirty="0" smtClean="0">
                <a:solidFill>
                  <a:schemeClr val="accent1">
                    <a:lumMod val="50000"/>
                  </a:schemeClr>
                </a:solidFill>
              </a:rPr>
              <a:t>Decub ulcer</a:t>
            </a:r>
          </a:p>
          <a:p>
            <a:r>
              <a:rPr lang="en-US" dirty="0" smtClean="0">
                <a:solidFill>
                  <a:schemeClr val="accent1">
                    <a:lumMod val="50000"/>
                  </a:schemeClr>
                </a:solidFill>
              </a:rPr>
              <a:t>Sacral wound</a:t>
            </a:r>
          </a:p>
          <a:p>
            <a:r>
              <a:rPr lang="en-US" dirty="0" smtClean="0">
                <a:solidFill>
                  <a:schemeClr val="accent1">
                    <a:lumMod val="50000"/>
                  </a:schemeClr>
                </a:solidFill>
              </a:rPr>
              <a:t>Sacral Pressure </a:t>
            </a:r>
            <a:r>
              <a:rPr lang="en-US" dirty="0" smtClean="0">
                <a:solidFill>
                  <a:schemeClr val="accent1">
                    <a:lumMod val="50000"/>
                  </a:schemeClr>
                </a:solidFill>
              </a:rPr>
              <a:t>ulcer</a:t>
            </a:r>
            <a:endParaRPr lang="en-US" dirty="0" smtClean="0">
              <a:solidFill>
                <a:schemeClr val="accent1">
                  <a:lumMod val="50000"/>
                </a:schemeClr>
              </a:solidFill>
            </a:endParaRPr>
          </a:p>
          <a:p>
            <a:r>
              <a:rPr lang="en-US" dirty="0" smtClean="0">
                <a:solidFill>
                  <a:schemeClr val="accent1">
                    <a:lumMod val="50000"/>
                  </a:schemeClr>
                </a:solidFill>
              </a:rPr>
              <a:t>MRSA Bacteremia</a:t>
            </a:r>
          </a:p>
          <a:p>
            <a:pPr marL="0" indent="0">
              <a:buNone/>
            </a:pPr>
            <a:endParaRPr lang="en-US" dirty="0">
              <a:solidFill>
                <a:schemeClr val="accent1">
                  <a:lumMod val="50000"/>
                </a:schemeClr>
              </a:solidFill>
            </a:endParaRPr>
          </a:p>
          <a:p>
            <a:pPr marL="0" indent="0">
              <a:buNone/>
            </a:pPr>
            <a:r>
              <a:rPr lang="en-US" dirty="0" smtClean="0"/>
              <a:t>Expected </a:t>
            </a:r>
            <a:r>
              <a:rPr lang="en-US" dirty="0"/>
              <a:t>Length of Stay = </a:t>
            </a:r>
            <a:r>
              <a:rPr lang="en-US" dirty="0" smtClean="0"/>
              <a:t>3.7 </a:t>
            </a:r>
            <a:r>
              <a:rPr lang="en-US" b="1" dirty="0" smtClean="0"/>
              <a:t>Days</a:t>
            </a:r>
            <a:endParaRPr lang="en-US" b="1" dirty="0"/>
          </a:p>
        </p:txBody>
      </p:sp>
      <p:sp>
        <p:nvSpPr>
          <p:cNvPr id="5" name="Text Placeholder 4"/>
          <p:cNvSpPr>
            <a:spLocks noGrp="1"/>
          </p:cNvSpPr>
          <p:nvPr>
            <p:ph type="body" sz="quarter" idx="3"/>
          </p:nvPr>
        </p:nvSpPr>
        <p:spPr>
          <a:xfrm>
            <a:off x="6172200" y="1468892"/>
            <a:ext cx="5183188" cy="823912"/>
          </a:xfrm>
        </p:spPr>
        <p:txBody>
          <a:bodyPr>
            <a:normAutofit/>
          </a:bodyPr>
          <a:lstStyle/>
          <a:p>
            <a:pPr algn="ctr"/>
            <a:r>
              <a:rPr lang="en-US" sz="2800" u="sng" dirty="0"/>
              <a:t>GOOD</a:t>
            </a:r>
          </a:p>
        </p:txBody>
      </p:sp>
      <p:sp>
        <p:nvSpPr>
          <p:cNvPr id="6" name="Content Placeholder 5"/>
          <p:cNvSpPr>
            <a:spLocks noGrp="1"/>
          </p:cNvSpPr>
          <p:nvPr>
            <p:ph sz="quarter" idx="4"/>
          </p:nvPr>
        </p:nvSpPr>
        <p:spPr>
          <a:xfrm>
            <a:off x="6172200" y="2292804"/>
            <a:ext cx="5183188" cy="3896859"/>
          </a:xfrm>
        </p:spPr>
        <p:txBody>
          <a:bodyPr>
            <a:normAutofit fontScale="85000" lnSpcReduction="10000"/>
          </a:bodyPr>
          <a:lstStyle/>
          <a:p>
            <a:r>
              <a:rPr lang="en-US" dirty="0" smtClean="0">
                <a:solidFill>
                  <a:schemeClr val="accent1">
                    <a:lumMod val="50000"/>
                  </a:schemeClr>
                </a:solidFill>
              </a:rPr>
              <a:t>Sepsis due to MRSA bacteremia and infected sacral pressure ulcer stage III, present on </a:t>
            </a:r>
            <a:r>
              <a:rPr lang="en-US" dirty="0" smtClean="0">
                <a:solidFill>
                  <a:schemeClr val="accent1">
                    <a:lumMod val="50000"/>
                  </a:schemeClr>
                </a:solidFill>
              </a:rPr>
              <a:t>admission </a:t>
            </a:r>
            <a:r>
              <a:rPr lang="en-US" dirty="0" smtClean="0"/>
              <a:t>(</a:t>
            </a:r>
            <a:r>
              <a:rPr lang="en-US" dirty="0" err="1" smtClean="0"/>
              <a:t>PDx</a:t>
            </a:r>
            <a:r>
              <a:rPr lang="en-US" dirty="0" smtClean="0"/>
              <a:t>/MCC)</a:t>
            </a:r>
            <a:endParaRPr lang="en-US" dirty="0" smtClean="0"/>
          </a:p>
          <a:p>
            <a:r>
              <a:rPr lang="en-US" dirty="0" smtClean="0">
                <a:solidFill>
                  <a:schemeClr val="accent1">
                    <a:lumMod val="50000"/>
                  </a:schemeClr>
                </a:solidFill>
              </a:rPr>
              <a:t>Acute kidney failure or acute renal </a:t>
            </a:r>
            <a:r>
              <a:rPr lang="en-US" dirty="0" smtClean="0">
                <a:solidFill>
                  <a:schemeClr val="accent1">
                    <a:lumMod val="50000"/>
                  </a:schemeClr>
                </a:solidFill>
              </a:rPr>
              <a:t>failure or acute kidney injury </a:t>
            </a:r>
            <a:r>
              <a:rPr lang="en-US" dirty="0" smtClean="0"/>
              <a:t>(CC)</a:t>
            </a:r>
            <a:endParaRPr lang="en-US" dirty="0" smtClean="0"/>
          </a:p>
          <a:p>
            <a:r>
              <a:rPr lang="en-US" dirty="0" smtClean="0">
                <a:solidFill>
                  <a:schemeClr val="accent1">
                    <a:lumMod val="50000"/>
                  </a:schemeClr>
                </a:solidFill>
              </a:rPr>
              <a:t>Left hemiparesis s/p CVA in </a:t>
            </a:r>
            <a:r>
              <a:rPr lang="en-US" dirty="0" smtClean="0">
                <a:solidFill>
                  <a:schemeClr val="accent1">
                    <a:lumMod val="50000"/>
                  </a:schemeClr>
                </a:solidFill>
              </a:rPr>
              <a:t>2016 </a:t>
            </a:r>
            <a:r>
              <a:rPr lang="en-US" dirty="0" smtClean="0"/>
              <a:t>(CC)</a:t>
            </a:r>
            <a:endParaRPr lang="en-US" dirty="0" smtClean="0"/>
          </a:p>
          <a:p>
            <a:r>
              <a:rPr lang="en-US" dirty="0" smtClean="0">
                <a:solidFill>
                  <a:schemeClr val="accent1">
                    <a:lumMod val="50000"/>
                  </a:schemeClr>
                </a:solidFill>
              </a:rPr>
              <a:t>Vascular </a:t>
            </a:r>
            <a:r>
              <a:rPr lang="en-US" dirty="0">
                <a:solidFill>
                  <a:schemeClr val="accent1">
                    <a:lumMod val="50000"/>
                  </a:schemeClr>
                </a:solidFill>
              </a:rPr>
              <a:t>Dementia s/p CVA in 2016 </a:t>
            </a:r>
            <a:endParaRPr lang="en-US" dirty="0" smtClean="0">
              <a:solidFill>
                <a:schemeClr val="accent1">
                  <a:lumMod val="50000"/>
                </a:schemeClr>
              </a:solidFill>
            </a:endParaRPr>
          </a:p>
          <a:p>
            <a:pPr marL="0" indent="0">
              <a:buNone/>
            </a:pPr>
            <a:endParaRPr lang="en-US" dirty="0" smtClean="0">
              <a:solidFill>
                <a:schemeClr val="accent1">
                  <a:lumMod val="50000"/>
                </a:schemeClr>
              </a:solidFill>
            </a:endParaRPr>
          </a:p>
          <a:p>
            <a:pPr marL="0" indent="0">
              <a:buNone/>
            </a:pPr>
            <a:endParaRPr lang="en-US" dirty="0"/>
          </a:p>
          <a:p>
            <a:pPr marL="0" indent="0">
              <a:buNone/>
            </a:pPr>
            <a:r>
              <a:rPr lang="en-US" dirty="0" smtClean="0"/>
              <a:t>Expected </a:t>
            </a:r>
            <a:r>
              <a:rPr lang="en-US" dirty="0"/>
              <a:t>Length of Stay  </a:t>
            </a:r>
            <a:r>
              <a:rPr lang="en-US" dirty="0" smtClean="0"/>
              <a:t>=</a:t>
            </a:r>
            <a:r>
              <a:rPr lang="en-US" b="1" dirty="0" smtClean="0"/>
              <a:t> 4.9 Days</a:t>
            </a:r>
            <a:endParaRPr lang="en-US" b="1" dirty="0"/>
          </a:p>
        </p:txBody>
      </p:sp>
    </p:spTree>
    <p:extLst>
      <p:ext uri="{BB962C8B-B14F-4D97-AF65-F5344CB8AC3E}">
        <p14:creationId xmlns:p14="http://schemas.microsoft.com/office/powerpoint/2010/main" val="424611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500"/>
                                        <p:tgtEl>
                                          <p:spTgt spid="6">
                                            <p:txEl>
                                              <p:pRg st="0" end="0"/>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Effect transition="in" filter="fade">
                                      <p:cBhvr>
                                        <p:cTn id="28" dur="500"/>
                                        <p:tgtEl>
                                          <p:spTgt spid="6">
                                            <p:txEl>
                                              <p:pRg st="1" end="1"/>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500"/>
                                        <p:tgtEl>
                                          <p:spTgt spid="6">
                                            <p:txEl>
                                              <p:pRg st="2" end="2"/>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fade">
                                      <p:cBhvr>
                                        <p:cTn id="34" dur="500"/>
                                        <p:tgtEl>
                                          <p:spTgt spid="6">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fade">
                                      <p:cBhvr>
                                        <p:cTn id="39"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50000"/>
                  </a:schemeClr>
                </a:solidFill>
              </a:rPr>
              <a:t>Pressure Ulcer Documentation Best Practice</a:t>
            </a:r>
            <a:endParaRPr lang="en-US" b="1" dirty="0">
              <a:solidFill>
                <a:schemeClr val="accent1">
                  <a:lumMod val="50000"/>
                </a:schemeClr>
              </a:solidFill>
            </a:endParaRPr>
          </a:p>
        </p:txBody>
      </p:sp>
      <p:sp>
        <p:nvSpPr>
          <p:cNvPr id="3" name="Content Placeholder 2"/>
          <p:cNvSpPr>
            <a:spLocks noGrp="1"/>
          </p:cNvSpPr>
          <p:nvPr>
            <p:ph idx="1"/>
          </p:nvPr>
        </p:nvSpPr>
        <p:spPr>
          <a:xfrm>
            <a:off x="838199" y="2009954"/>
            <a:ext cx="10721197" cy="4333695"/>
          </a:xfrm>
        </p:spPr>
        <p:txBody>
          <a:bodyPr>
            <a:normAutofit fontScale="92500" lnSpcReduction="20000"/>
          </a:bodyPr>
          <a:lstStyle/>
          <a:p>
            <a:pPr marL="0" indent="0">
              <a:buNone/>
            </a:pPr>
            <a:r>
              <a:rPr lang="en-US" b="1" dirty="0" smtClean="0">
                <a:solidFill>
                  <a:schemeClr val="accent1">
                    <a:lumMod val="50000"/>
                  </a:schemeClr>
                </a:solidFill>
              </a:rPr>
              <a:t>ALWAYS DOCUMENT</a:t>
            </a:r>
            <a:r>
              <a:rPr lang="en-US" dirty="0" smtClean="0">
                <a:solidFill>
                  <a:schemeClr val="accent1">
                    <a:lumMod val="50000"/>
                  </a:schemeClr>
                </a:solidFill>
              </a:rPr>
              <a:t>:</a:t>
            </a:r>
          </a:p>
          <a:p>
            <a:r>
              <a:rPr lang="en-US" dirty="0" smtClean="0">
                <a:solidFill>
                  <a:schemeClr val="accent1">
                    <a:lumMod val="50000"/>
                  </a:schemeClr>
                </a:solidFill>
              </a:rPr>
              <a:t>Type of Ulcer (pressure or decubitus)</a:t>
            </a:r>
          </a:p>
          <a:p>
            <a:r>
              <a:rPr lang="en-US" dirty="0" smtClean="0">
                <a:solidFill>
                  <a:schemeClr val="accent1">
                    <a:lumMod val="50000"/>
                  </a:schemeClr>
                </a:solidFill>
              </a:rPr>
              <a:t>Location and Laterality ( ex. Right heel, Right elbow, sacrum)</a:t>
            </a:r>
          </a:p>
          <a:p>
            <a:r>
              <a:rPr lang="en-US" dirty="0" smtClean="0">
                <a:solidFill>
                  <a:schemeClr val="accent1">
                    <a:lumMod val="50000"/>
                  </a:schemeClr>
                </a:solidFill>
              </a:rPr>
              <a:t>Stage </a:t>
            </a:r>
            <a:r>
              <a:rPr lang="en-US" dirty="0" smtClean="0">
                <a:solidFill>
                  <a:schemeClr val="accent1">
                    <a:lumMod val="50000"/>
                  </a:schemeClr>
                </a:solidFill>
              </a:rPr>
              <a:t>(DTPI</a:t>
            </a:r>
            <a:r>
              <a:rPr lang="en-US" dirty="0" smtClean="0">
                <a:solidFill>
                  <a:schemeClr val="accent1">
                    <a:lumMod val="50000"/>
                  </a:schemeClr>
                </a:solidFill>
              </a:rPr>
              <a:t>, Stage I, Stage II, Stage III, Stage IV, Unstageable)</a:t>
            </a:r>
          </a:p>
          <a:p>
            <a:r>
              <a:rPr lang="en-US" dirty="0" smtClean="0">
                <a:solidFill>
                  <a:schemeClr val="accent1">
                    <a:lumMod val="50000"/>
                  </a:schemeClr>
                </a:solidFill>
              </a:rPr>
              <a:t>Present on admission</a:t>
            </a:r>
          </a:p>
          <a:p>
            <a:pPr marL="0" indent="0">
              <a:buNone/>
            </a:pPr>
            <a:endParaRPr lang="en-US" dirty="0" smtClean="0">
              <a:solidFill>
                <a:schemeClr val="accent1">
                  <a:lumMod val="50000"/>
                </a:schemeClr>
              </a:solidFill>
            </a:endParaRPr>
          </a:p>
          <a:p>
            <a:pPr marL="0" indent="0">
              <a:buNone/>
            </a:pPr>
            <a:r>
              <a:rPr lang="en-US" sz="1900" b="1" i="1" dirty="0" smtClean="0"/>
              <a:t>QI </a:t>
            </a:r>
            <a:r>
              <a:rPr lang="en-US" sz="1900" b="1" i="1" dirty="0"/>
              <a:t>Web Site: </a:t>
            </a:r>
            <a:r>
              <a:rPr lang="en-US" sz="1900" b="1" i="1" dirty="0" smtClean="0"/>
              <a:t>qualityindicators.ahrq.gov  (PRESSURE ULCER IS A PATIENT SAFETY INDICATOR #3)</a:t>
            </a:r>
          </a:p>
          <a:p>
            <a:r>
              <a:rPr lang="en-US" sz="1900" i="1" dirty="0"/>
              <a:t>The Patient Safety Indicators (PSIs) are a set of indicators providing information on potential in hospital complications and adverse events following surgeries, procedures, and </a:t>
            </a:r>
            <a:r>
              <a:rPr lang="en-US" sz="1900" i="1" dirty="0" smtClean="0"/>
              <a:t>childbirth</a:t>
            </a:r>
          </a:p>
          <a:p>
            <a:r>
              <a:rPr lang="en-US" sz="1900" i="1" dirty="0" smtClean="0"/>
              <a:t>PSIs can </a:t>
            </a:r>
            <a:r>
              <a:rPr lang="en-US" sz="1900" i="1" dirty="0"/>
              <a:t>be used to help hospitals identify potential adverse events that might need further study; provide the opportunity to assess the incidence of adverse events and in hospital complications using administrative data found in the typical discharge record; include indicators for complications occurring in hospital that may represent patient safety events; and, indicators also have area level analogs designed to detect patient safety events on a regional level</a:t>
            </a:r>
            <a:endParaRPr lang="en-US" sz="1900" i="1" dirty="0" smtClean="0"/>
          </a:p>
          <a:p>
            <a:endParaRPr lang="en-US" sz="1900" i="1" dirty="0"/>
          </a:p>
        </p:txBody>
      </p:sp>
    </p:spTree>
    <p:extLst>
      <p:ext uri="{BB962C8B-B14F-4D97-AF65-F5344CB8AC3E}">
        <p14:creationId xmlns:p14="http://schemas.microsoft.com/office/powerpoint/2010/main" val="216192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371724"/>
            <a:ext cx="7886700" cy="869247"/>
          </a:xfrm>
        </p:spPr>
        <p:txBody>
          <a:bodyPr/>
          <a:lstStyle/>
          <a:p>
            <a:pPr algn="ctr"/>
            <a:r>
              <a:rPr lang="en-US" b="1" dirty="0">
                <a:solidFill>
                  <a:schemeClr val="accent1">
                    <a:lumMod val="50000"/>
                  </a:schemeClr>
                </a:solidFill>
              </a:rPr>
              <a:t>Key </a:t>
            </a:r>
            <a:r>
              <a:rPr lang="en-US" b="1" dirty="0" smtClean="0">
                <a:solidFill>
                  <a:schemeClr val="accent1">
                    <a:lumMod val="50000"/>
                  </a:schemeClr>
                </a:solidFill>
              </a:rPr>
              <a:t>Points</a:t>
            </a:r>
            <a:endParaRPr lang="en-US" b="1" dirty="0">
              <a:solidFill>
                <a:schemeClr val="accent1">
                  <a:lumMod val="50000"/>
                </a:schemeClr>
              </a:solidFill>
            </a:endParaRPr>
          </a:p>
        </p:txBody>
      </p:sp>
      <p:sp>
        <p:nvSpPr>
          <p:cNvPr id="3" name="Content Placeholder 2"/>
          <p:cNvSpPr>
            <a:spLocks noGrp="1"/>
          </p:cNvSpPr>
          <p:nvPr>
            <p:ph idx="1"/>
          </p:nvPr>
        </p:nvSpPr>
        <p:spPr>
          <a:xfrm>
            <a:off x="785132" y="1200149"/>
            <a:ext cx="10621735" cy="5535386"/>
          </a:xfrm>
        </p:spPr>
        <p:txBody>
          <a:bodyPr>
            <a:normAutofit/>
          </a:bodyPr>
          <a:lstStyle/>
          <a:p>
            <a:pPr marL="0" indent="0">
              <a:buNone/>
            </a:pPr>
            <a:r>
              <a:rPr lang="en-US" dirty="0">
                <a:solidFill>
                  <a:schemeClr val="accent1">
                    <a:lumMod val="50000"/>
                  </a:schemeClr>
                </a:solidFill>
              </a:rPr>
              <a:t>N</a:t>
            </a:r>
            <a:r>
              <a:rPr lang="en-US" sz="2400" dirty="0" smtClean="0">
                <a:solidFill>
                  <a:schemeClr val="accent1">
                    <a:lumMod val="50000"/>
                  </a:schemeClr>
                </a:solidFill>
              </a:rPr>
              <a:t>ursing documentation of pressure ulcer or wounds can be found from:</a:t>
            </a:r>
          </a:p>
          <a:p>
            <a:r>
              <a:rPr lang="en-US" sz="2400" dirty="0" smtClean="0">
                <a:solidFill>
                  <a:schemeClr val="accent1">
                    <a:lumMod val="50000"/>
                  </a:schemeClr>
                </a:solidFill>
              </a:rPr>
              <a:t>Wound nurse notes, or</a:t>
            </a:r>
          </a:p>
          <a:p>
            <a:r>
              <a:rPr lang="en-US" sz="2400" dirty="0">
                <a:solidFill>
                  <a:schemeClr val="accent1">
                    <a:lumMod val="50000"/>
                  </a:schemeClr>
                </a:solidFill>
              </a:rPr>
              <a:t>N</a:t>
            </a:r>
            <a:r>
              <a:rPr lang="en-US" sz="2400" dirty="0" smtClean="0">
                <a:solidFill>
                  <a:schemeClr val="accent1">
                    <a:lumMod val="50000"/>
                  </a:schemeClr>
                </a:solidFill>
              </a:rPr>
              <a:t>ursing flowsheet “ adult patient care summary” section “skin”</a:t>
            </a:r>
          </a:p>
          <a:p>
            <a:endParaRPr lang="en-US" sz="2400" dirty="0">
              <a:solidFill>
                <a:schemeClr val="accent1">
                  <a:lumMod val="50000"/>
                </a:schemeClr>
              </a:solidFill>
            </a:endParaRPr>
          </a:p>
          <a:p>
            <a:pPr marL="0" indent="0">
              <a:buNone/>
            </a:pPr>
            <a:endParaRPr lang="en-US" sz="2400" dirty="0">
              <a:solidFill>
                <a:schemeClr val="accent1">
                  <a:lumMod val="50000"/>
                </a:schemeClr>
              </a:solidFill>
            </a:endParaRPr>
          </a:p>
          <a:p>
            <a:pPr marL="0" indent="0">
              <a:buNone/>
            </a:pPr>
            <a:endParaRPr lang="en-US" dirty="0"/>
          </a:p>
        </p:txBody>
      </p:sp>
      <p:pic>
        <p:nvPicPr>
          <p:cNvPr id="4" name="Picture 3"/>
          <p:cNvPicPr>
            <a:picLocks noChangeAspect="1"/>
          </p:cNvPicPr>
          <p:nvPr/>
        </p:nvPicPr>
        <p:blipFill>
          <a:blip r:embed="rId2"/>
          <a:stretch>
            <a:fillRect/>
          </a:stretch>
        </p:blipFill>
        <p:spPr>
          <a:xfrm>
            <a:off x="1148442" y="2669721"/>
            <a:ext cx="9895114" cy="3698422"/>
          </a:xfrm>
          <a:prstGeom prst="rect">
            <a:avLst/>
          </a:prstGeom>
        </p:spPr>
      </p:pic>
    </p:spTree>
    <p:extLst>
      <p:ext uri="{BB962C8B-B14F-4D97-AF65-F5344CB8AC3E}">
        <p14:creationId xmlns:p14="http://schemas.microsoft.com/office/powerpoint/2010/main" val="22599651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solidFill>
                  <a:schemeClr val="accent1">
                    <a:lumMod val="50000"/>
                  </a:schemeClr>
                </a:solidFill>
              </a:rPr>
              <a:t>Pressure Ulcer </a:t>
            </a:r>
            <a:r>
              <a:rPr lang="en-US" b="1" dirty="0" smtClean="0">
                <a:solidFill>
                  <a:schemeClr val="accent1">
                    <a:lumMod val="50000"/>
                  </a:schemeClr>
                </a:solidFill>
              </a:rPr>
              <a:t>Stages/Categories</a:t>
            </a:r>
            <a:br>
              <a:rPr lang="en-US" b="1" dirty="0" smtClean="0">
                <a:solidFill>
                  <a:schemeClr val="accent1">
                    <a:lumMod val="50000"/>
                  </a:schemeClr>
                </a:solidFill>
              </a:rPr>
            </a:br>
            <a:r>
              <a:rPr lang="en-US" sz="2000" b="1" dirty="0">
                <a:solidFill>
                  <a:schemeClr val="accent1">
                    <a:lumMod val="50000"/>
                  </a:schemeClr>
                </a:solidFill>
              </a:rPr>
              <a:t>(National Pressure Ulcer Advisory Panel)</a:t>
            </a:r>
            <a:br>
              <a:rPr lang="en-US" sz="2000" b="1" dirty="0">
                <a:solidFill>
                  <a:schemeClr val="accent1">
                    <a:lumMod val="50000"/>
                  </a:schemeClr>
                </a:solidFill>
              </a:rPr>
            </a:br>
            <a:r>
              <a:rPr lang="en-US" sz="2000" b="1" dirty="0">
                <a:solidFill>
                  <a:schemeClr val="accent1">
                    <a:lumMod val="50000"/>
                  </a:schemeClr>
                </a:solidFill>
              </a:rPr>
              <a:t>www.npuap.org</a:t>
            </a:r>
          </a:p>
        </p:txBody>
      </p:sp>
      <p:sp>
        <p:nvSpPr>
          <p:cNvPr id="3" name="Text Placeholder 2"/>
          <p:cNvSpPr>
            <a:spLocks noGrp="1"/>
          </p:cNvSpPr>
          <p:nvPr>
            <p:ph type="body" idx="1"/>
          </p:nvPr>
        </p:nvSpPr>
        <p:spPr>
          <a:xfrm>
            <a:off x="839788" y="1453243"/>
            <a:ext cx="5157787" cy="604157"/>
          </a:xfrm>
        </p:spPr>
        <p:txBody>
          <a:bodyPr/>
          <a:lstStyle/>
          <a:p>
            <a:pPr algn="ctr"/>
            <a:r>
              <a:rPr lang="en-US" dirty="0" smtClean="0">
                <a:solidFill>
                  <a:schemeClr val="accent1">
                    <a:lumMod val="50000"/>
                  </a:schemeClr>
                </a:solidFill>
              </a:rPr>
              <a:t>Deep </a:t>
            </a:r>
            <a:r>
              <a:rPr lang="en-US" dirty="0">
                <a:solidFill>
                  <a:schemeClr val="accent1">
                    <a:lumMod val="50000"/>
                  </a:schemeClr>
                </a:solidFill>
              </a:rPr>
              <a:t>Tissue </a:t>
            </a:r>
            <a:r>
              <a:rPr lang="en-US" dirty="0" smtClean="0">
                <a:solidFill>
                  <a:schemeClr val="accent1">
                    <a:lumMod val="50000"/>
                  </a:schemeClr>
                </a:solidFill>
              </a:rPr>
              <a:t>Pressure Injury</a:t>
            </a:r>
            <a:endParaRPr lang="en-US" dirty="0">
              <a:solidFill>
                <a:schemeClr val="accent1">
                  <a:lumMod val="50000"/>
                </a:schemeClr>
              </a:solidFill>
            </a:endParaRPr>
          </a:p>
        </p:txBody>
      </p:sp>
      <p:sp>
        <p:nvSpPr>
          <p:cNvPr id="4" name="Content Placeholder 3"/>
          <p:cNvSpPr>
            <a:spLocks noGrp="1"/>
          </p:cNvSpPr>
          <p:nvPr>
            <p:ph sz="half" idx="2"/>
          </p:nvPr>
        </p:nvSpPr>
        <p:spPr>
          <a:xfrm>
            <a:off x="498021" y="2057400"/>
            <a:ext cx="5763985" cy="4449536"/>
          </a:xfrm>
        </p:spPr>
        <p:txBody>
          <a:bodyPr>
            <a:noAutofit/>
          </a:bodyPr>
          <a:lstStyle/>
          <a:p>
            <a:r>
              <a:rPr lang="en-US" sz="1800" dirty="0">
                <a:solidFill>
                  <a:schemeClr val="accent1">
                    <a:lumMod val="50000"/>
                  </a:schemeClr>
                </a:solidFill>
              </a:rPr>
              <a:t>Persistent non-blanchable deep red, maroon or purple </a:t>
            </a:r>
            <a:r>
              <a:rPr lang="en-US" sz="1800" dirty="0" smtClean="0">
                <a:solidFill>
                  <a:schemeClr val="accent1">
                    <a:lumMod val="50000"/>
                  </a:schemeClr>
                </a:solidFill>
              </a:rPr>
              <a:t>discoloration.</a:t>
            </a:r>
          </a:p>
          <a:p>
            <a:r>
              <a:rPr lang="en-US" sz="1800" dirty="0">
                <a:solidFill>
                  <a:schemeClr val="accent1">
                    <a:lumMod val="50000"/>
                  </a:schemeClr>
                </a:solidFill>
              </a:rPr>
              <a:t>Intact or non-intact skin with localized area of persistent non-blanchable deep red, maroon, purple discoloration or epidermal separation revealing a dark wound bed or blood filled blister. Pain and temperature change often precede skin color changes. Discoloration may appear differently in darkly pigmented skin.  This injury results from intense and/or prolonged pressure and shear forces at the bone-muscle interface.  The wound may evolve rapidly to reveal the actual extent of tissue injury, or may resolve without tissue loss. If necrotic tissue, subcutaneous tissue, granulation tissue, fascia, muscle or other underlying structures are visible, this indicates a full thickness pressure injury (Unstageable, Stage 3 or Stage 4). Do not use DTPI to describe vascular, traumatic, neuropathic, or dermatologic conditions.</a:t>
            </a:r>
          </a:p>
        </p:txBody>
      </p:sp>
      <p:sp>
        <p:nvSpPr>
          <p:cNvPr id="5" name="Text Placeholder 4"/>
          <p:cNvSpPr>
            <a:spLocks noGrp="1"/>
          </p:cNvSpPr>
          <p:nvPr>
            <p:ph type="body" sz="quarter" idx="3"/>
          </p:nvPr>
        </p:nvSpPr>
        <p:spPr>
          <a:xfrm>
            <a:off x="6172200" y="1551215"/>
            <a:ext cx="5183188" cy="506186"/>
          </a:xfrm>
        </p:spPr>
        <p:txBody>
          <a:bodyPr>
            <a:normAutofit/>
          </a:bodyPr>
          <a:lstStyle/>
          <a:p>
            <a:pPr algn="ctr"/>
            <a:r>
              <a:rPr lang="en-US" dirty="0" smtClean="0">
                <a:solidFill>
                  <a:schemeClr val="accent1">
                    <a:lumMod val="50000"/>
                  </a:schemeClr>
                </a:solidFill>
              </a:rPr>
              <a:t>Unstageable </a:t>
            </a:r>
            <a:r>
              <a:rPr lang="en-US" dirty="0">
                <a:solidFill>
                  <a:schemeClr val="accent1">
                    <a:lumMod val="50000"/>
                  </a:schemeClr>
                </a:solidFill>
              </a:rPr>
              <a:t>Pressure Injury</a:t>
            </a:r>
          </a:p>
        </p:txBody>
      </p:sp>
      <p:sp>
        <p:nvSpPr>
          <p:cNvPr id="6" name="Content Placeholder 5"/>
          <p:cNvSpPr>
            <a:spLocks noGrp="1"/>
          </p:cNvSpPr>
          <p:nvPr>
            <p:ph sz="quarter" idx="4"/>
          </p:nvPr>
        </p:nvSpPr>
        <p:spPr>
          <a:xfrm>
            <a:off x="6346825" y="2505075"/>
            <a:ext cx="5295445" cy="3684588"/>
          </a:xfrm>
        </p:spPr>
        <p:txBody>
          <a:bodyPr>
            <a:normAutofit/>
          </a:bodyPr>
          <a:lstStyle/>
          <a:p>
            <a:r>
              <a:rPr lang="en-US" sz="1800" dirty="0">
                <a:solidFill>
                  <a:schemeClr val="accent1">
                    <a:lumMod val="50000"/>
                  </a:schemeClr>
                </a:solidFill>
              </a:rPr>
              <a:t>Obscured </a:t>
            </a:r>
            <a:r>
              <a:rPr lang="en-US" sz="1800" dirty="0" smtClean="0">
                <a:solidFill>
                  <a:schemeClr val="accent1">
                    <a:lumMod val="50000"/>
                  </a:schemeClr>
                </a:solidFill>
              </a:rPr>
              <a:t>full-thickness </a:t>
            </a:r>
            <a:r>
              <a:rPr lang="en-US" sz="1800" dirty="0">
                <a:solidFill>
                  <a:schemeClr val="accent1">
                    <a:lumMod val="50000"/>
                  </a:schemeClr>
                </a:solidFill>
              </a:rPr>
              <a:t>skin and tissue </a:t>
            </a:r>
            <a:r>
              <a:rPr lang="en-US" sz="1800" dirty="0" smtClean="0">
                <a:solidFill>
                  <a:schemeClr val="accent1">
                    <a:lumMod val="50000"/>
                  </a:schemeClr>
                </a:solidFill>
              </a:rPr>
              <a:t>loss</a:t>
            </a:r>
          </a:p>
          <a:p>
            <a:r>
              <a:rPr lang="en-US" sz="1800" dirty="0">
                <a:solidFill>
                  <a:schemeClr val="accent1">
                    <a:lumMod val="50000"/>
                  </a:schemeClr>
                </a:solidFill>
              </a:rPr>
              <a:t>Full-thickness skin and tissue loss in which the extent of tissue damage within the ulcer cannot be confirmed because it is obscured by slough or eschar.  If slough or eschar is removed, a Stage 3 or Stage 4 pressure injury will be revealed. Stable eschar (i.e. dry, adherent, intact without erythema or fluctuance) on the heel or ischemic limb should not be softened or removed.</a:t>
            </a:r>
          </a:p>
        </p:txBody>
      </p:sp>
    </p:spTree>
    <p:extLst>
      <p:ext uri="{BB962C8B-B14F-4D97-AF65-F5344CB8AC3E}">
        <p14:creationId xmlns:p14="http://schemas.microsoft.com/office/powerpoint/2010/main" val="3273166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50000"/>
                  </a:schemeClr>
                </a:solidFill>
              </a:rPr>
              <a:t>Pressure Ulcer </a:t>
            </a:r>
            <a:r>
              <a:rPr lang="en-US" b="1" dirty="0" smtClean="0">
                <a:solidFill>
                  <a:schemeClr val="accent1">
                    <a:lumMod val="50000"/>
                  </a:schemeClr>
                </a:solidFill>
              </a:rPr>
              <a:t>Stages/Categories Continued</a:t>
            </a:r>
            <a:endParaRPr lang="en-US" b="1" dirty="0">
              <a:solidFill>
                <a:schemeClr val="accent1">
                  <a:lumMod val="50000"/>
                </a:schemeClr>
              </a:solidFill>
            </a:endParaRPr>
          </a:p>
        </p:txBody>
      </p:sp>
      <p:sp>
        <p:nvSpPr>
          <p:cNvPr id="3" name="Text Placeholder 2"/>
          <p:cNvSpPr>
            <a:spLocks noGrp="1"/>
          </p:cNvSpPr>
          <p:nvPr>
            <p:ph type="body" idx="1"/>
          </p:nvPr>
        </p:nvSpPr>
        <p:spPr>
          <a:xfrm>
            <a:off x="839788" y="1681163"/>
            <a:ext cx="5157787" cy="572180"/>
          </a:xfrm>
        </p:spPr>
        <p:txBody>
          <a:bodyPr/>
          <a:lstStyle/>
          <a:p>
            <a:pPr algn="ctr"/>
            <a:r>
              <a:rPr lang="en-US" dirty="0" smtClean="0">
                <a:solidFill>
                  <a:schemeClr val="accent1">
                    <a:lumMod val="50000"/>
                  </a:schemeClr>
                </a:solidFill>
              </a:rPr>
              <a:t>Stage I: </a:t>
            </a:r>
            <a:r>
              <a:rPr lang="en-US" sz="1800" b="0" dirty="0">
                <a:solidFill>
                  <a:schemeClr val="accent1">
                    <a:lumMod val="50000"/>
                  </a:schemeClr>
                </a:solidFill>
              </a:rPr>
              <a:t>Non-blanchable erythema of intact skin</a:t>
            </a:r>
          </a:p>
        </p:txBody>
      </p:sp>
      <p:sp>
        <p:nvSpPr>
          <p:cNvPr id="4" name="Content Placeholder 3"/>
          <p:cNvSpPr>
            <a:spLocks noGrp="1"/>
          </p:cNvSpPr>
          <p:nvPr>
            <p:ph sz="half" idx="2"/>
          </p:nvPr>
        </p:nvSpPr>
        <p:spPr>
          <a:xfrm>
            <a:off x="839788" y="2505075"/>
            <a:ext cx="5157787" cy="3111954"/>
          </a:xfrm>
        </p:spPr>
        <p:txBody>
          <a:bodyPr>
            <a:normAutofit/>
          </a:bodyPr>
          <a:lstStyle/>
          <a:p>
            <a:r>
              <a:rPr lang="en-US" sz="1800" dirty="0">
                <a:solidFill>
                  <a:schemeClr val="accent1">
                    <a:lumMod val="50000"/>
                  </a:schemeClr>
                </a:solidFill>
              </a:rPr>
              <a:t>Intact skin with a localized area of non-blanchable erythema, which may appear differently in darkly pigmented skin. Presence of blanchable erythema or changes in sensation, temperature, or firmness may precede visual changes. Color changes do not include purple or maroon discoloration; these may indicate deep tissue pressure injury.</a:t>
            </a:r>
          </a:p>
        </p:txBody>
      </p:sp>
      <p:sp>
        <p:nvSpPr>
          <p:cNvPr id="5" name="Text Placeholder 4"/>
          <p:cNvSpPr>
            <a:spLocks noGrp="1"/>
          </p:cNvSpPr>
          <p:nvPr>
            <p:ph type="body" sz="quarter" idx="3"/>
          </p:nvPr>
        </p:nvSpPr>
        <p:spPr/>
        <p:txBody>
          <a:bodyPr/>
          <a:lstStyle/>
          <a:p>
            <a:pPr algn="ctr"/>
            <a:r>
              <a:rPr lang="en-US" dirty="0">
                <a:solidFill>
                  <a:schemeClr val="accent1">
                    <a:lumMod val="50000"/>
                  </a:schemeClr>
                </a:solidFill>
              </a:rPr>
              <a:t>Stage II: </a:t>
            </a:r>
            <a:r>
              <a:rPr lang="en-US" sz="1800" b="0" dirty="0">
                <a:solidFill>
                  <a:schemeClr val="accent1">
                    <a:lumMod val="50000"/>
                  </a:schemeClr>
                </a:solidFill>
              </a:rPr>
              <a:t>Partial-thickness skin loss with exposed dermis</a:t>
            </a:r>
          </a:p>
        </p:txBody>
      </p:sp>
      <p:sp>
        <p:nvSpPr>
          <p:cNvPr id="6" name="Content Placeholder 5"/>
          <p:cNvSpPr>
            <a:spLocks noGrp="1"/>
          </p:cNvSpPr>
          <p:nvPr>
            <p:ph sz="quarter" idx="4"/>
          </p:nvPr>
        </p:nvSpPr>
        <p:spPr/>
        <p:txBody>
          <a:bodyPr>
            <a:normAutofit/>
          </a:bodyPr>
          <a:lstStyle/>
          <a:p>
            <a:r>
              <a:rPr lang="en-US" sz="1800" dirty="0">
                <a:solidFill>
                  <a:schemeClr val="accent1">
                    <a:lumMod val="50000"/>
                  </a:schemeClr>
                </a:solidFill>
              </a:rPr>
              <a:t>Partial-thickness loss of skin with exposed dermis. The wound bed is viable, pink or red, moist, and may also present as an intact or ruptured serum-filled blister. Adipose (fat) is not visible and deeper tissues are not visible. Granulation tissue, slough and eschar are not present. These injuries commonly result from adverse microclimate and shear in the skin over the pelvis and shear in the heel.  This stage should not be used to describe moisture associated skin damage (MASD) including incontinence associated dermatitis (IAD), intertriginous dermatitis (ITD), medical adhesive related skin injury (MARSI), or traumatic wounds (skin tears, burns, abrasions</a:t>
            </a:r>
            <a:r>
              <a:rPr lang="en-US" sz="1800" dirty="0" smtClean="0">
                <a:solidFill>
                  <a:schemeClr val="accent1">
                    <a:lumMod val="50000"/>
                  </a:schemeClr>
                </a:solidFill>
              </a:rPr>
              <a:t>).</a:t>
            </a:r>
            <a:endParaRPr lang="en-US" sz="1800" dirty="0">
              <a:solidFill>
                <a:schemeClr val="accent1">
                  <a:lumMod val="50000"/>
                </a:schemeClr>
              </a:solidFill>
            </a:endParaRPr>
          </a:p>
        </p:txBody>
      </p:sp>
    </p:spTree>
    <p:extLst>
      <p:ext uri="{BB962C8B-B14F-4D97-AF65-F5344CB8AC3E}">
        <p14:creationId xmlns:p14="http://schemas.microsoft.com/office/powerpoint/2010/main" val="4133448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1">
                    <a:lumMod val="50000"/>
                  </a:schemeClr>
                </a:solidFill>
              </a:rPr>
              <a:t>Pressure Ulcer Stages/Categories Continued</a:t>
            </a:r>
          </a:p>
        </p:txBody>
      </p:sp>
      <p:sp>
        <p:nvSpPr>
          <p:cNvPr id="3" name="Text Placeholder 2"/>
          <p:cNvSpPr>
            <a:spLocks noGrp="1"/>
          </p:cNvSpPr>
          <p:nvPr>
            <p:ph type="body" idx="1"/>
          </p:nvPr>
        </p:nvSpPr>
        <p:spPr>
          <a:xfrm>
            <a:off x="839788" y="1453243"/>
            <a:ext cx="5157787" cy="710293"/>
          </a:xfrm>
        </p:spPr>
        <p:txBody>
          <a:bodyPr/>
          <a:lstStyle/>
          <a:p>
            <a:pPr algn="ctr"/>
            <a:r>
              <a:rPr lang="en-US" dirty="0">
                <a:solidFill>
                  <a:schemeClr val="accent1">
                    <a:lumMod val="50000"/>
                  </a:schemeClr>
                </a:solidFill>
              </a:rPr>
              <a:t>Stage III:  </a:t>
            </a:r>
            <a:r>
              <a:rPr lang="en-US" sz="1800" b="0" dirty="0">
                <a:solidFill>
                  <a:schemeClr val="accent1">
                    <a:lumMod val="50000"/>
                  </a:schemeClr>
                </a:solidFill>
              </a:rPr>
              <a:t>Full-thickness skin loss</a:t>
            </a:r>
          </a:p>
        </p:txBody>
      </p:sp>
      <p:sp>
        <p:nvSpPr>
          <p:cNvPr id="4" name="Content Placeholder 3"/>
          <p:cNvSpPr>
            <a:spLocks noGrp="1"/>
          </p:cNvSpPr>
          <p:nvPr>
            <p:ph sz="half" idx="2"/>
          </p:nvPr>
        </p:nvSpPr>
        <p:spPr>
          <a:xfrm>
            <a:off x="839788" y="2343150"/>
            <a:ext cx="5157787" cy="3846513"/>
          </a:xfrm>
        </p:spPr>
        <p:txBody>
          <a:bodyPr>
            <a:normAutofit/>
          </a:bodyPr>
          <a:lstStyle/>
          <a:p>
            <a:r>
              <a:rPr lang="en-US" sz="1800" dirty="0">
                <a:solidFill>
                  <a:schemeClr val="accent1">
                    <a:lumMod val="50000"/>
                  </a:schemeClr>
                </a:solidFill>
              </a:rPr>
              <a:t>Full-thickness loss of skin, in which adipose (fat) is visible in the ulcer and granulation tissue and epibole (rolled wound edges) are often present. Slough and/or eschar may be visible. The depth of tissue damage varies by anatomical location; areas of significant adiposity can develop deep wounds.  Undermining and tunneling may occur. Fascia, muscle, tendon, ligament, cartilage and/or bone are not exposed. If slough or eschar obscures the extent of tissue loss this is an Unstageable Pressure </a:t>
            </a:r>
            <a:r>
              <a:rPr lang="en-US" sz="1800" dirty="0" smtClean="0">
                <a:solidFill>
                  <a:schemeClr val="accent1">
                    <a:lumMod val="50000"/>
                  </a:schemeClr>
                </a:solidFill>
              </a:rPr>
              <a:t>Injury.</a:t>
            </a:r>
            <a:endParaRPr lang="en-US" sz="1800" dirty="0">
              <a:solidFill>
                <a:schemeClr val="accent1">
                  <a:lumMod val="50000"/>
                </a:schemeClr>
              </a:solidFill>
            </a:endParaRPr>
          </a:p>
        </p:txBody>
      </p:sp>
      <p:sp>
        <p:nvSpPr>
          <p:cNvPr id="5" name="Text Placeholder 4"/>
          <p:cNvSpPr>
            <a:spLocks noGrp="1"/>
          </p:cNvSpPr>
          <p:nvPr>
            <p:ph type="body" sz="quarter" idx="3"/>
          </p:nvPr>
        </p:nvSpPr>
        <p:spPr>
          <a:xfrm>
            <a:off x="6172200" y="1363437"/>
            <a:ext cx="5183188" cy="800100"/>
          </a:xfrm>
        </p:spPr>
        <p:txBody>
          <a:bodyPr/>
          <a:lstStyle/>
          <a:p>
            <a:pPr algn="ctr"/>
            <a:r>
              <a:rPr lang="en-US" dirty="0" smtClean="0">
                <a:solidFill>
                  <a:schemeClr val="accent1">
                    <a:lumMod val="50000"/>
                  </a:schemeClr>
                </a:solidFill>
              </a:rPr>
              <a:t>Stage IV: </a:t>
            </a:r>
            <a:r>
              <a:rPr lang="en-US" sz="1800" b="0" dirty="0">
                <a:solidFill>
                  <a:schemeClr val="accent1">
                    <a:lumMod val="50000"/>
                  </a:schemeClr>
                </a:solidFill>
              </a:rPr>
              <a:t>Full-thickness skin and tissue loss</a:t>
            </a:r>
          </a:p>
        </p:txBody>
      </p:sp>
      <p:sp>
        <p:nvSpPr>
          <p:cNvPr id="6" name="Content Placeholder 5"/>
          <p:cNvSpPr>
            <a:spLocks noGrp="1"/>
          </p:cNvSpPr>
          <p:nvPr>
            <p:ph sz="quarter" idx="4"/>
          </p:nvPr>
        </p:nvSpPr>
        <p:spPr>
          <a:xfrm>
            <a:off x="6172200" y="2343150"/>
            <a:ext cx="5183188" cy="3846513"/>
          </a:xfrm>
        </p:spPr>
        <p:txBody>
          <a:bodyPr>
            <a:normAutofit/>
          </a:bodyPr>
          <a:lstStyle/>
          <a:p>
            <a:r>
              <a:rPr lang="en-US" sz="1800" dirty="0">
                <a:solidFill>
                  <a:schemeClr val="accent1">
                    <a:lumMod val="50000"/>
                  </a:schemeClr>
                </a:solidFill>
              </a:rPr>
              <a:t>Full-thickness skin and tissue loss with exposed or directly palpable fascia, muscle, tendon, ligament, cartilage or bone in the ulcer. Slough and/or eschar may be visible. Epibole (rolled edges), undermining and/or tunneling often occur. Depth varies by anatomical location. If slough or eschar obscures the extent of tissue loss this is an Unstageable Pressure Injury</a:t>
            </a:r>
            <a:r>
              <a:rPr lang="en-US" sz="1800" dirty="0" smtClean="0">
                <a:solidFill>
                  <a:schemeClr val="accent1">
                    <a:lumMod val="50000"/>
                  </a:schemeClr>
                </a:solidFill>
              </a:rPr>
              <a:t>.</a:t>
            </a:r>
          </a:p>
          <a:p>
            <a:r>
              <a:rPr lang="en-US" sz="1800" b="1" dirty="0" smtClean="0">
                <a:solidFill>
                  <a:schemeClr val="accent1">
                    <a:lumMod val="50000"/>
                  </a:schemeClr>
                </a:solidFill>
              </a:rPr>
              <a:t>Reference:</a:t>
            </a:r>
          </a:p>
          <a:p>
            <a:r>
              <a:rPr lang="en-US" sz="1800" i="1" dirty="0" smtClean="0">
                <a:hlinkClick r:id="rId2"/>
              </a:rPr>
              <a:t>www.npuap.org</a:t>
            </a:r>
            <a:endParaRPr lang="en-US" sz="1800" i="1" dirty="0" smtClean="0"/>
          </a:p>
          <a:p>
            <a:r>
              <a:rPr lang="en-US" sz="1800" dirty="0"/>
              <a:t>NPUAP Pressure Injury Stages</a:t>
            </a:r>
            <a:endParaRPr lang="en-US" sz="1800" dirty="0" smtClean="0"/>
          </a:p>
          <a:p>
            <a:r>
              <a:rPr lang="en-US" sz="1800" dirty="0"/>
              <a:t>NPUAP Position Statement on Staging – 2017 Clarifications , January 24, 2017 </a:t>
            </a:r>
          </a:p>
          <a:p>
            <a:pPr marL="0" indent="0">
              <a:buNone/>
            </a:pPr>
            <a:endParaRPr lang="en-US" sz="1800" dirty="0"/>
          </a:p>
          <a:p>
            <a:pPr marL="0" indent="0">
              <a:buNone/>
            </a:pPr>
            <a:endParaRPr lang="en-US" sz="1800" dirty="0">
              <a:solidFill>
                <a:schemeClr val="accent1">
                  <a:lumMod val="50000"/>
                </a:schemeClr>
              </a:solidFill>
            </a:endParaRPr>
          </a:p>
        </p:txBody>
      </p:sp>
    </p:spTree>
    <p:extLst>
      <p:ext uri="{BB962C8B-B14F-4D97-AF65-F5344CB8AC3E}">
        <p14:creationId xmlns:p14="http://schemas.microsoft.com/office/powerpoint/2010/main" val="1424452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TotalTime>
  <Words>915</Words>
  <Application>Microsoft Office PowerPoint</Application>
  <PresentationFormat>Widescreen</PresentationFormat>
  <Paragraphs>71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Documentation Tips:</vt:lpstr>
      <vt:lpstr>Penny &amp; Quality For Your Thoughts … </vt:lpstr>
      <vt:lpstr>Clinical Example – “Mr. Cooper”</vt:lpstr>
      <vt:lpstr>Documentation Impact</vt:lpstr>
      <vt:lpstr>Pressure Ulcer Documentation Best Practice</vt:lpstr>
      <vt:lpstr>Key Points</vt:lpstr>
      <vt:lpstr>Pressure Ulcer Stages/Categories (National Pressure Ulcer Advisory Panel) www.npuap.org</vt:lpstr>
      <vt:lpstr>Pressure Ulcer Stages/Categories Continued</vt:lpstr>
      <vt:lpstr>Pressure Ulcer Stages/Categories Continued</vt:lpstr>
    </vt:vector>
  </TitlesOfParts>
  <Company>SCVHHS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Documentation Tips:</dc:title>
  <dc:creator>Santoso, Freddy</dc:creator>
  <cp:lastModifiedBy>Tesoro, Mary Grace</cp:lastModifiedBy>
  <cp:revision>90</cp:revision>
  <dcterms:created xsi:type="dcterms:W3CDTF">2017-10-06T16:28:04Z</dcterms:created>
  <dcterms:modified xsi:type="dcterms:W3CDTF">2017-10-11T20:57:16Z</dcterms:modified>
</cp:coreProperties>
</file>