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11"/>
  </p:handoutMasterIdLst>
  <p:sldIdLst>
    <p:sldId id="257" r:id="rId2"/>
    <p:sldId id="258" r:id="rId3"/>
    <p:sldId id="271" r:id="rId4"/>
    <p:sldId id="270" r:id="rId5"/>
    <p:sldId id="264" r:id="rId6"/>
    <p:sldId id="262" r:id="rId7"/>
    <p:sldId id="269" r:id="rId8"/>
    <p:sldId id="265" r:id="rId9"/>
    <p:sldId id="261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A1C8"/>
    <a:srgbClr val="7AA9CC"/>
    <a:srgbClr val="61AED1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55" autoAdjust="0"/>
    <p:restoredTop sz="94643"/>
  </p:normalViewPr>
  <p:slideViewPr>
    <p:cSldViewPr snapToGrid="0" snapToObjects="1">
      <p:cViewPr varScale="1">
        <p:scale>
          <a:sx n="72" d="100"/>
          <a:sy n="72" d="100"/>
        </p:scale>
        <p:origin x="66" y="19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33A12A-D16D-494A-A2AB-6AE3BDFC7E14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439668F-4F24-456A-A973-782CEB1853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449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41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838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0329"/>
            <a:ext cx="7886700" cy="10842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7756" y="1295538"/>
            <a:ext cx="542759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374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27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0938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6101"/>
            <a:ext cx="7886700" cy="119862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0822"/>
            <a:ext cx="7886699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5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652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09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1" r:id="rId2"/>
    <p:sldLayoutId id="2147483662" r:id="rId3"/>
    <p:sldLayoutId id="2147483663" r:id="rId4"/>
    <p:sldLayoutId id="2147483673" r:id="rId5"/>
    <p:sldLayoutId id="2147483674" r:id="rId6"/>
    <p:sldLayoutId id="214748366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22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4400" dirty="0">
                <a:solidFill>
                  <a:schemeClr val="accent1">
                    <a:lumMod val="50000"/>
                  </a:schemeClr>
                </a:solidFill>
              </a:rPr>
              <a:t>Clinical Documentation Tip: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Atrial Fibrillation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Freddy Santoso, CCS, CCDS</a:t>
            </a:r>
          </a:p>
        </p:txBody>
      </p:sp>
    </p:spTree>
    <p:extLst>
      <p:ext uri="{BB962C8B-B14F-4D97-AF65-F5344CB8AC3E}">
        <p14:creationId xmlns:p14="http://schemas.microsoft.com/office/powerpoint/2010/main" val="66989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0" y="587101"/>
            <a:ext cx="7886700" cy="1198629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Definitions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445370"/>
            <a:ext cx="8110330" cy="3908509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69312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6101"/>
            <a:ext cx="7886700" cy="1198629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Clinical Example – “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Mr.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Smith”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>
                <a:solidFill>
                  <a:schemeClr val="accent1">
                    <a:lumMod val="50000"/>
                  </a:schemeClr>
                </a:solidFill>
              </a:rPr>
              <a:t>HPI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: 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88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y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with h/o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HTN, dysphagia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admitted with dyspnea and productive cough. Overnight developed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Afib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with RVR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1800"/>
              </a:spcBef>
            </a:pPr>
            <a:r>
              <a:rPr lang="en-US" sz="2400" u="sng" dirty="0" smtClean="0">
                <a:solidFill>
                  <a:schemeClr val="accent1">
                    <a:lumMod val="50000"/>
                  </a:schemeClr>
                </a:solidFill>
              </a:rPr>
              <a:t>P/E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:  Tachycardia to 140s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spcBef>
                <a:spcPts val="1800"/>
              </a:spcBef>
            </a:pPr>
            <a:r>
              <a:rPr lang="en-US" sz="2400" u="sng" dirty="0">
                <a:solidFill>
                  <a:schemeClr val="accent1">
                    <a:lumMod val="50000"/>
                  </a:schemeClr>
                </a:solidFill>
              </a:rPr>
              <a:t>Lab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: 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EKG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=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Afib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; 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CXR = RLL consolidation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1800"/>
              </a:spcBef>
            </a:pPr>
            <a:r>
              <a:rPr lang="en-US" sz="2400" u="sng" dirty="0" smtClean="0">
                <a:solidFill>
                  <a:schemeClr val="accent1">
                    <a:lumMod val="50000"/>
                  </a:schemeClr>
                </a:solidFill>
              </a:rPr>
              <a:t>Rx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:    Antibiotics started on admit. Metoprolol, diltiazem, amiodarone bolus/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gtt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without good response x7 days; started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apixaban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; Cards consult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- family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declined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any TEE/cardioversion or ablation as patient asymptomatic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51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Documentation Impact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u="sng" dirty="0"/>
              <a:t>POOR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Aspiration PNA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AFib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w/ RVR”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filler filler filler fillerfi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Expected Length of Stay = </a:t>
            </a:r>
            <a:r>
              <a:rPr lang="en-US" b="1" dirty="0"/>
              <a:t>3 Days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u="sng" dirty="0"/>
              <a:t>GOOD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Aspiration PNA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Persistent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Afib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w/ RVR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spcBef>
                <a:spcPts val="3000"/>
              </a:spcBef>
              <a:buNone/>
            </a:pPr>
            <a:endParaRPr lang="en-US" dirty="0" smtClean="0"/>
          </a:p>
          <a:p>
            <a:pPr marL="0" indent="0">
              <a:spcBef>
                <a:spcPts val="3000"/>
              </a:spcBef>
              <a:buNone/>
            </a:pPr>
            <a:r>
              <a:rPr lang="en-US" dirty="0" smtClean="0"/>
              <a:t>Expected </a:t>
            </a:r>
            <a:r>
              <a:rPr lang="en-US" dirty="0"/>
              <a:t>Length of Stay  = </a:t>
            </a:r>
            <a:r>
              <a:rPr lang="en-US" b="1" dirty="0"/>
              <a:t>5</a:t>
            </a:r>
            <a:r>
              <a:rPr lang="en-US" b="1" dirty="0" smtClean="0"/>
              <a:t> </a:t>
            </a:r>
            <a:r>
              <a:rPr lang="en-US" b="1" dirty="0"/>
              <a:t>Days</a:t>
            </a:r>
          </a:p>
        </p:txBody>
      </p:sp>
    </p:spTree>
    <p:extLst>
      <p:ext uri="{BB962C8B-B14F-4D97-AF65-F5344CB8AC3E}">
        <p14:creationId xmlns:p14="http://schemas.microsoft.com/office/powerpoint/2010/main" val="276448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6101"/>
            <a:ext cx="7886700" cy="1198629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Clinical Example – “Mrs. Smith”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solidFill>
                  <a:schemeClr val="accent1">
                    <a:lumMod val="50000"/>
                  </a:schemeClr>
                </a:solidFill>
              </a:rPr>
              <a:t>HPI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55 y F no significant PMH p/w SOB, chest tightness x 2 weeks.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1800"/>
              </a:spcBef>
            </a:pPr>
            <a:r>
              <a:rPr lang="en-US" u="sng" dirty="0">
                <a:solidFill>
                  <a:schemeClr val="accent1">
                    <a:lumMod val="50000"/>
                  </a:schemeClr>
                </a:solidFill>
              </a:rPr>
              <a:t>P/E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Tachycardia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140s-160s. BMI 44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1800"/>
              </a:spcBef>
            </a:pP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Lab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EKG: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Afib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>
              <a:spcBef>
                <a:spcPts val="1800"/>
              </a:spcBef>
            </a:pP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Rx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    Metoprolol, diltiazem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uptitrated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to no effect;  day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#2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Cardiology consult;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heparin started;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underwent successful DC cardioversion day #4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6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Documentation Impact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u="sng" dirty="0"/>
              <a:t>POOR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Afib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w/ RVR”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“BMI 44”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900"/>
              </a:spcBef>
              <a:buNone/>
            </a:pPr>
            <a:r>
              <a:rPr lang="en-US" dirty="0"/>
              <a:t>Expected Length of Stay = </a:t>
            </a:r>
            <a:r>
              <a:rPr lang="en-US" b="1" dirty="0"/>
              <a:t>2</a:t>
            </a:r>
            <a:r>
              <a:rPr lang="en-US" b="1" dirty="0" smtClean="0"/>
              <a:t> </a:t>
            </a:r>
            <a:r>
              <a:rPr lang="en-US" b="1" dirty="0"/>
              <a:t>Days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u="sng" dirty="0"/>
              <a:t>GOOD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Persistent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Afib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Morbid obesity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with BMI 44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 smtClean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Expected Length of Stay  = </a:t>
            </a:r>
            <a:r>
              <a:rPr lang="en-US" b="1" dirty="0"/>
              <a:t>3</a:t>
            </a:r>
            <a:r>
              <a:rPr lang="en-US" b="1" dirty="0" smtClean="0"/>
              <a:t> </a:t>
            </a:r>
            <a:r>
              <a:rPr lang="en-US" b="1" dirty="0"/>
              <a:t>Days</a:t>
            </a:r>
          </a:p>
        </p:txBody>
      </p:sp>
    </p:spTree>
    <p:extLst>
      <p:ext uri="{BB962C8B-B14F-4D97-AF65-F5344CB8AC3E}">
        <p14:creationId xmlns:p14="http://schemas.microsoft.com/office/powerpoint/2010/main" val="65194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71724"/>
            <a:ext cx="7886700" cy="1404730"/>
          </a:xfrm>
        </p:spPr>
        <p:txBody>
          <a:bodyPr/>
          <a:lstStyle/>
          <a:p>
            <a:r>
              <a:rPr lang="en-US" b="1">
                <a:solidFill>
                  <a:schemeClr val="accent1">
                    <a:lumMod val="50000"/>
                  </a:schemeClr>
                </a:solidFill>
              </a:rPr>
              <a:t>Key </a:t>
            </a:r>
            <a:r>
              <a:rPr lang="en-US" b="1" smtClean="0">
                <a:solidFill>
                  <a:schemeClr val="accent1">
                    <a:lumMod val="50000"/>
                  </a:schemeClr>
                </a:solidFill>
              </a:rPr>
              <a:t>Points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843" y="1106709"/>
            <a:ext cx="8550876" cy="4351338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Avoid “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Afib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” or “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pAF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” – nonspecific/ambiguous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Use “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paroxysmal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” if &lt; 7 days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Use “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persistent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” if &gt; 7 days </a:t>
            </a:r>
            <a:r>
              <a:rPr lang="en-US" b="1" i="1" u="sng" dirty="0" smtClean="0">
                <a:solidFill>
                  <a:schemeClr val="accent1">
                    <a:lumMod val="50000"/>
                  </a:schemeClr>
                </a:solidFill>
              </a:rPr>
              <a:t>or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if &gt; 48 hours + decision to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cardiovert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(electrically or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pharmarcologically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Use “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longstanding persistent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” if &gt; 12 months (not just ‘longstanding’)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18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175" y="1623241"/>
            <a:ext cx="7886700" cy="285273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THANK YOU !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ANY QUESTIONS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63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1729</TotalTime>
  <Words>285</Words>
  <Application>Microsoft Office PowerPoint</Application>
  <PresentationFormat>On-screen Show (4:3)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Clinical Documentation Tip: Atrial Fibrillation</vt:lpstr>
      <vt:lpstr>Definitions</vt:lpstr>
      <vt:lpstr>Clinical Example – “Mr. Smith”</vt:lpstr>
      <vt:lpstr>Documentation Impact</vt:lpstr>
      <vt:lpstr>Clinical Example – “Mrs. Smith”</vt:lpstr>
      <vt:lpstr>Documentation Impact</vt:lpstr>
      <vt:lpstr>Key Points</vt:lpstr>
      <vt:lpstr>THANK YOU !  ANY QUESTIONS 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Klute</dc:creator>
  <cp:lastModifiedBy>Santoso, Freddy</cp:lastModifiedBy>
  <cp:revision>92</cp:revision>
  <cp:lastPrinted>2017-08-29T23:58:23Z</cp:lastPrinted>
  <dcterms:created xsi:type="dcterms:W3CDTF">2017-03-17T20:54:43Z</dcterms:created>
  <dcterms:modified xsi:type="dcterms:W3CDTF">2017-11-15T23:24:19Z</dcterms:modified>
</cp:coreProperties>
</file>