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62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D1EA-87D3-452F-ABED-57F52B7F4BC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A132-C954-4128-B84B-654780A5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69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D1EA-87D3-452F-ABED-57F52B7F4BC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A132-C954-4128-B84B-654780A5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0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D1EA-87D3-452F-ABED-57F52B7F4BC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A132-C954-4128-B84B-654780A5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76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D1EA-87D3-452F-ABED-57F52B7F4BC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A132-C954-4128-B84B-654780A5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91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D1EA-87D3-452F-ABED-57F52B7F4BC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A132-C954-4128-B84B-654780A5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983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D1EA-87D3-452F-ABED-57F52B7F4BC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A132-C954-4128-B84B-654780A5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484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D1EA-87D3-452F-ABED-57F52B7F4BC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A132-C954-4128-B84B-654780A5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36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D1EA-87D3-452F-ABED-57F52B7F4BC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A132-C954-4128-B84B-654780A5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76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D1EA-87D3-452F-ABED-57F52B7F4BC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A132-C954-4128-B84B-654780A5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777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D1EA-87D3-452F-ABED-57F52B7F4BC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A132-C954-4128-B84B-654780A5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524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D1EA-87D3-452F-ABED-57F52B7F4BC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7A132-C954-4128-B84B-654780A5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7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ED1EA-87D3-452F-ABED-57F52B7F4BC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7A132-C954-4128-B84B-654780A55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1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scvmcmed.com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303C15B-BFE0-4089-AD9B-F44B1B55D984}"/>
              </a:ext>
            </a:extLst>
          </p:cNvPr>
          <p:cNvSpPr/>
          <p:nvPr/>
        </p:nvSpPr>
        <p:spPr>
          <a:xfrm>
            <a:off x="463620" y="633925"/>
            <a:ext cx="108694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Useful outpatient knowledge for</a:t>
            </a:r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u="sng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categorical</a:t>
            </a:r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residents &amp; interns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FA5DA8F-84D4-43A1-8DE6-4C6FA380821E}"/>
              </a:ext>
            </a:extLst>
          </p:cNvPr>
          <p:cNvSpPr txBox="1"/>
          <p:nvPr/>
        </p:nvSpPr>
        <p:spPr>
          <a:xfrm>
            <a:off x="1124983" y="1911368"/>
            <a:ext cx="994203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ym typeface="Wingdings" panose="05000000000000000000" pitchFamily="2" charset="2"/>
              </a:rPr>
              <a:t>This </a:t>
            </a:r>
            <a:r>
              <a:rPr lang="en-US" sz="2400" b="1" u="sng" dirty="0" err="1">
                <a:sym typeface="Wingdings" panose="05000000000000000000" pitchFamily="2" charset="2"/>
              </a:rPr>
              <a:t>Powerpoint</a:t>
            </a:r>
            <a:r>
              <a:rPr lang="en-US" sz="2400" b="1" u="sng" dirty="0">
                <a:sym typeface="Wingdings" panose="05000000000000000000" pitchFamily="2" charset="2"/>
              </a:rPr>
              <a:t> will cover </a:t>
            </a:r>
            <a:r>
              <a:rPr lang="en-US" sz="2400" b="1" u="sng" dirty="0">
                <a:solidFill>
                  <a:srgbClr val="FF0000"/>
                </a:solidFill>
                <a:sym typeface="Wingdings" panose="05000000000000000000" pitchFamily="2" charset="2"/>
              </a:rPr>
              <a:t>6 useful points </a:t>
            </a:r>
            <a:r>
              <a:rPr lang="en-US" sz="2400" b="1" u="sng" dirty="0">
                <a:sym typeface="Wingdings" panose="05000000000000000000" pitchFamily="2" charset="2"/>
              </a:rPr>
              <a:t>that you should know for IM clinic:</a:t>
            </a:r>
            <a:endParaRPr lang="en-US" sz="2400" b="1" u="sng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ym typeface="Wingdings" panose="05000000000000000000" pitchFamily="2" charset="2"/>
              </a:rPr>
              <a:t>How to find your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clinic schedule</a:t>
            </a:r>
            <a:r>
              <a:rPr lang="en-US" sz="2400" dirty="0">
                <a:sym typeface="Wingdings" panose="05000000000000000000" pitchFamily="2" charset="2"/>
              </a:rPr>
              <a:t> in </a:t>
            </a:r>
            <a:r>
              <a:rPr lang="en-US" sz="2400" dirty="0" err="1">
                <a:sym typeface="Wingdings" panose="05000000000000000000" pitchFamily="2" charset="2"/>
              </a:rPr>
              <a:t>healthlink</a:t>
            </a:r>
            <a:endParaRPr lang="en-US" sz="2400" dirty="0">
              <a:sym typeface="Wingdings" panose="05000000000000000000" pitchFamily="2" charset="2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ym typeface="Wingdings" panose="05000000000000000000" pitchFamily="2" charset="2"/>
              </a:rPr>
              <a:t>How to place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schedule requests </a:t>
            </a:r>
            <a:r>
              <a:rPr lang="en-US" sz="2400" dirty="0">
                <a:sym typeface="Wingdings" panose="05000000000000000000" pitchFamily="2" charset="2"/>
              </a:rPr>
              <a:t>for clinic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ym typeface="Wingdings" panose="05000000000000000000" pitchFamily="2" charset="2"/>
              </a:rPr>
              <a:t>How to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close your clinic note</a:t>
            </a:r>
            <a:r>
              <a:rPr lang="en-US" sz="2400" dirty="0">
                <a:sym typeface="Wingdings" panose="05000000000000000000" pitchFamily="2" charset="2"/>
              </a:rPr>
              <a:t> and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route</a:t>
            </a:r>
            <a:r>
              <a:rPr lang="en-US" sz="2400" dirty="0">
                <a:sym typeface="Wingdings" panose="05000000000000000000" pitchFamily="2" charset="2"/>
              </a:rPr>
              <a:t> it to your attending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Coverage Pods </a:t>
            </a:r>
            <a:r>
              <a:rPr lang="en-US" sz="2400" dirty="0">
                <a:sym typeface="Wingdings" panose="05000000000000000000" pitchFamily="2" charset="2"/>
              </a:rPr>
              <a:t> How to grant access to your in basket and attach it to other residents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ym typeface="Wingdings" panose="05000000000000000000" pitchFamily="2" charset="2"/>
              </a:rPr>
              <a:t>How to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review in-baskets</a:t>
            </a:r>
            <a:r>
              <a:rPr lang="en-US" sz="2400" dirty="0">
                <a:sym typeface="Wingdings" panose="05000000000000000000" pitchFamily="2" charset="2"/>
              </a:rPr>
              <a:t> of fellow residents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Out of office </a:t>
            </a:r>
            <a:r>
              <a:rPr lang="en-US" sz="2400" dirty="0">
                <a:sym typeface="Wingdings" panose="05000000000000000000" pitchFamily="2" charset="2"/>
              </a:rPr>
              <a:t>notifications</a:t>
            </a:r>
          </a:p>
        </p:txBody>
      </p:sp>
    </p:spTree>
    <p:extLst>
      <p:ext uri="{BB962C8B-B14F-4D97-AF65-F5344CB8AC3E}">
        <p14:creationId xmlns:p14="http://schemas.microsoft.com/office/powerpoint/2010/main" val="803387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303C15B-BFE0-4089-AD9B-F44B1B55D984}"/>
              </a:ext>
            </a:extLst>
          </p:cNvPr>
          <p:cNvSpPr/>
          <p:nvPr/>
        </p:nvSpPr>
        <p:spPr>
          <a:xfrm>
            <a:off x="155148" y="94098"/>
            <a:ext cx="82432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How to find your clinic schedule in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healthlink</a:t>
            </a:r>
            <a:endParaRPr lang="en-US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129" y="1205065"/>
            <a:ext cx="11413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you login to </a:t>
            </a:r>
            <a:r>
              <a:rPr lang="en-US" dirty="0" err="1"/>
              <a:t>healthink</a:t>
            </a:r>
            <a:r>
              <a:rPr lang="en-US" dirty="0"/>
              <a:t>, ensure that you have entered your specific side of Moorpark Clinic (MPC 220A or 220B)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026" y="2196660"/>
            <a:ext cx="5902959" cy="269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48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351" y="2929706"/>
            <a:ext cx="9172575" cy="379095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342134" y="3074638"/>
            <a:ext cx="558382" cy="461665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043278" y="5232818"/>
            <a:ext cx="558382" cy="533802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904568" y="3074638"/>
            <a:ext cx="776748" cy="4649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897950" y="5267231"/>
            <a:ext cx="776748" cy="4649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897950" y="6255681"/>
            <a:ext cx="776748" cy="4649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46098" y="307463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191" y="527054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7747" y="625568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303C15B-BFE0-4089-AD9B-F44B1B55D984}"/>
              </a:ext>
            </a:extLst>
          </p:cNvPr>
          <p:cNvSpPr/>
          <p:nvPr/>
        </p:nvSpPr>
        <p:spPr>
          <a:xfrm>
            <a:off x="155148" y="94098"/>
            <a:ext cx="82432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How to find your clinic schedule in </a:t>
            </a:r>
            <a:r>
              <a:rPr lang="en-US" sz="32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healthlink</a:t>
            </a:r>
            <a:endParaRPr lang="en-US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4129" y="1080928"/>
            <a:ext cx="623087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Click the           icon in the top left.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Click the “</a:t>
            </a:r>
            <a:r>
              <a:rPr lang="en-US" dirty="0">
                <a:solidFill>
                  <a:srgbClr val="FF0000"/>
                </a:solidFill>
              </a:rPr>
              <a:t>Open Slots</a:t>
            </a:r>
            <a:r>
              <a:rPr lang="en-US" dirty="0"/>
              <a:t>” tab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Click the specific </a:t>
            </a:r>
            <a:r>
              <a:rPr lang="en-US" dirty="0">
                <a:solidFill>
                  <a:srgbClr val="FF0000"/>
                </a:solidFill>
              </a:rPr>
              <a:t>date</a:t>
            </a:r>
            <a:r>
              <a:rPr lang="en-US" dirty="0"/>
              <a:t> that you are scheduled to have clinic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Click </a:t>
            </a:r>
            <a:r>
              <a:rPr lang="en-US" dirty="0">
                <a:solidFill>
                  <a:srgbClr val="FF0000"/>
                </a:solidFill>
              </a:rPr>
              <a:t>your name </a:t>
            </a:r>
            <a:r>
              <a:rPr lang="en-US" dirty="0"/>
              <a:t>to find your schedule 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You will be able to see open and filled spots for that day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698" y="1096490"/>
            <a:ext cx="352425" cy="28575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1839816" y="3652300"/>
            <a:ext cx="1010014" cy="376291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897950" y="3599977"/>
            <a:ext cx="776748" cy="4649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39480" y="359997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92078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303C15B-BFE0-4089-AD9B-F44B1B55D984}"/>
              </a:ext>
            </a:extLst>
          </p:cNvPr>
          <p:cNvSpPr/>
          <p:nvPr/>
        </p:nvSpPr>
        <p:spPr>
          <a:xfrm>
            <a:off x="155148" y="94098"/>
            <a:ext cx="752372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How to place schedule requests for clinic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4297" y="978986"/>
            <a:ext cx="1069004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Go to the Chief Blog (</a:t>
            </a:r>
            <a:r>
              <a:rPr lang="en-US" dirty="0">
                <a:hlinkClick r:id="rId2"/>
              </a:rPr>
              <a:t>www.scvmcmed.com</a:t>
            </a:r>
            <a:r>
              <a:rPr lang="en-US" dirty="0"/>
              <a:t>) and click on </a:t>
            </a:r>
            <a:r>
              <a:rPr lang="en-US" dirty="0" err="1">
                <a:solidFill>
                  <a:srgbClr val="FF0000"/>
                </a:solidFill>
              </a:rPr>
              <a:t>housestaff</a:t>
            </a:r>
            <a:r>
              <a:rPr lang="en-US" dirty="0">
                <a:solidFill>
                  <a:srgbClr val="FF0000"/>
                </a:solidFill>
              </a:rPr>
              <a:t> portal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Scroll down under miscellaneous and download the </a:t>
            </a:r>
            <a:r>
              <a:rPr lang="en-US" dirty="0">
                <a:solidFill>
                  <a:srgbClr val="FF0000"/>
                </a:solidFill>
              </a:rPr>
              <a:t>outpatient schedule change request form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Requests must be turned in </a:t>
            </a:r>
            <a:r>
              <a:rPr lang="en-US" dirty="0">
                <a:solidFill>
                  <a:srgbClr val="FF0000"/>
                </a:solidFill>
              </a:rPr>
              <a:t>120 days in advance</a:t>
            </a:r>
            <a:r>
              <a:rPr lang="en-US" dirty="0"/>
              <a:t> due to the complex nature of scheduling patient panels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06" y="2281084"/>
            <a:ext cx="10868025" cy="38100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379406" y="5758845"/>
            <a:ext cx="776748" cy="4649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471445" y="2241756"/>
            <a:ext cx="676548" cy="40947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174311" y="2258347"/>
            <a:ext cx="895983" cy="308584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760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303C15B-BFE0-4089-AD9B-F44B1B55D984}"/>
              </a:ext>
            </a:extLst>
          </p:cNvPr>
          <p:cNvSpPr/>
          <p:nvPr/>
        </p:nvSpPr>
        <p:spPr>
          <a:xfrm>
            <a:off x="155148" y="94098"/>
            <a:ext cx="106363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3. How to close your clinic note and route it to your attending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729" y="1037885"/>
            <a:ext cx="9899441" cy="2139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When you are done with your note and ready to close your encounter, click </a:t>
            </a:r>
            <a:r>
              <a:rPr lang="en-US" b="1" dirty="0">
                <a:solidFill>
                  <a:srgbClr val="FF0000"/>
                </a:solidFill>
              </a:rPr>
              <a:t>wrap-up</a:t>
            </a:r>
            <a:r>
              <a:rPr lang="en-US" dirty="0"/>
              <a:t> on the left side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In the LOS (level of service) dialogue box, type “</a:t>
            </a:r>
            <a:r>
              <a:rPr lang="en-US" b="1" dirty="0">
                <a:solidFill>
                  <a:srgbClr val="FF0000"/>
                </a:solidFill>
              </a:rPr>
              <a:t>99999</a:t>
            </a:r>
            <a:r>
              <a:rPr lang="en-US" dirty="0"/>
              <a:t>” </a:t>
            </a:r>
            <a:r>
              <a:rPr lang="en-US" dirty="0">
                <a:sym typeface="Wingdings" panose="05000000000000000000" pitchFamily="2" charset="2"/>
              </a:rPr>
              <a:t> This routes it to your attending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The encounter type is “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direct supervision</a:t>
            </a:r>
            <a:r>
              <a:rPr lang="en-US" dirty="0">
                <a:sym typeface="Wingdings" panose="05000000000000000000" pitchFamily="2" charset="2"/>
              </a:rPr>
              <a:t>”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Be sure to 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type the name of your attending </a:t>
            </a:r>
            <a:r>
              <a:rPr lang="en-US" dirty="0">
                <a:sym typeface="Wingdings" panose="05000000000000000000" pitchFamily="2" charset="2"/>
              </a:rPr>
              <a:t>in the provider box before you submit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Please </a:t>
            </a:r>
            <a:r>
              <a:rPr lang="en-US" dirty="0" smtClean="0">
                <a:sym typeface="Wingdings" panose="05000000000000000000" pitchFamily="2" charset="2"/>
              </a:rPr>
              <a:t>ensure that your clinic </a:t>
            </a:r>
            <a:r>
              <a:rPr lang="en-US" dirty="0">
                <a:sym typeface="Wingdings" panose="05000000000000000000" pitchFamily="2" charset="2"/>
              </a:rPr>
              <a:t>notes </a:t>
            </a:r>
            <a:r>
              <a:rPr lang="en-US" dirty="0" smtClean="0">
                <a:sym typeface="Wingdings" panose="05000000000000000000" pitchFamily="2" charset="2"/>
              </a:rPr>
              <a:t>are completed on </a:t>
            </a:r>
            <a:r>
              <a:rPr lang="en-US" dirty="0">
                <a:sym typeface="Wingdings" panose="05000000000000000000" pitchFamily="2" charset="2"/>
              </a:rPr>
              <a:t>the </a:t>
            </a:r>
            <a:r>
              <a:rPr lang="en-US" b="1" i="1" dirty="0">
                <a:sym typeface="Wingdings" panose="05000000000000000000" pitchFamily="2" charset="2"/>
              </a:rPr>
              <a:t>same day</a:t>
            </a:r>
            <a:r>
              <a:rPr lang="en-US" dirty="0">
                <a:sym typeface="Wingdings" panose="05000000000000000000" pitchFamily="2" charset="2"/>
              </a:rPr>
              <a:t> as the encounter</a:t>
            </a:r>
            <a:endParaRPr lang="en-US" dirty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041" y="2943225"/>
            <a:ext cx="8210550" cy="391477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1378293" y="6248411"/>
            <a:ext cx="776748" cy="4649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19823" y="624841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Right Arrow 7"/>
          <p:cNvSpPr/>
          <p:nvPr/>
        </p:nvSpPr>
        <p:spPr>
          <a:xfrm rot="11924995">
            <a:off x="6003541" y="4618034"/>
            <a:ext cx="776748" cy="4649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38141" y="474600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0" name="Right Arrow 9"/>
          <p:cNvSpPr/>
          <p:nvPr/>
        </p:nvSpPr>
        <p:spPr>
          <a:xfrm rot="9787766">
            <a:off x="5104290" y="6115336"/>
            <a:ext cx="813380" cy="18445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892717" y="589332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" name="Right Arrow 11"/>
          <p:cNvSpPr/>
          <p:nvPr/>
        </p:nvSpPr>
        <p:spPr>
          <a:xfrm rot="10800000">
            <a:off x="5078643" y="5986048"/>
            <a:ext cx="851400" cy="1795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10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303C15B-BFE0-4089-AD9B-F44B1B55D984}"/>
              </a:ext>
            </a:extLst>
          </p:cNvPr>
          <p:cNvSpPr/>
          <p:nvPr/>
        </p:nvSpPr>
        <p:spPr>
          <a:xfrm>
            <a:off x="155148" y="94098"/>
            <a:ext cx="1202348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4. Coverage Pods 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 How to grant access to your in-basket and attach </a:t>
            </a:r>
          </a:p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it to your colleagues</a:t>
            </a:r>
            <a:endParaRPr lang="en-US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0025" y="1303519"/>
            <a:ext cx="59922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coverage pod is comprised of 6-7 interns or residents.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People in the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same row </a:t>
            </a:r>
            <a:r>
              <a:rPr lang="en-US" dirty="0">
                <a:sym typeface="Wingdings" panose="05000000000000000000" pitchFamily="2" charset="2"/>
              </a:rPr>
              <a:t>as you are in the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same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pod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Notice that your name may be in more than 1 row</a:t>
            </a: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324" y="2226849"/>
            <a:ext cx="9661202" cy="440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60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303C15B-BFE0-4089-AD9B-F44B1B55D984}"/>
              </a:ext>
            </a:extLst>
          </p:cNvPr>
          <p:cNvSpPr/>
          <p:nvPr/>
        </p:nvSpPr>
        <p:spPr>
          <a:xfrm>
            <a:off x="155148" y="94098"/>
            <a:ext cx="1202348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4. Coverage Pods 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 How to grant access to your in-basket and attach </a:t>
            </a:r>
          </a:p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it to your colleagues</a:t>
            </a:r>
            <a:endParaRPr lang="en-US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113" y="1150557"/>
            <a:ext cx="6529736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Click the           icon to get to your in-basket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Click the “</a:t>
            </a:r>
            <a:r>
              <a:rPr lang="en-US" dirty="0">
                <a:solidFill>
                  <a:srgbClr val="FF0000"/>
                </a:solidFill>
              </a:rPr>
              <a:t>Attach</a:t>
            </a:r>
            <a:r>
              <a:rPr lang="en-US" dirty="0"/>
              <a:t>” tab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Click the “</a:t>
            </a:r>
            <a:r>
              <a:rPr lang="en-US" dirty="0">
                <a:solidFill>
                  <a:srgbClr val="FF0000"/>
                </a:solidFill>
              </a:rPr>
              <a:t>Grant Access</a:t>
            </a:r>
            <a:r>
              <a:rPr lang="en-US" dirty="0"/>
              <a:t>” tab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Add all 6 people </a:t>
            </a:r>
            <a:r>
              <a:rPr lang="en-US" dirty="0"/>
              <a:t>in your coverage pod to grant them access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      to your inbox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055" y="1190203"/>
            <a:ext cx="342900" cy="2762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17015"/>
            <a:ext cx="6238875" cy="300990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6641104" y="2817309"/>
            <a:ext cx="0" cy="3789803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3676" y="2321057"/>
            <a:ext cx="5005849" cy="4485761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7601639" y="2566481"/>
            <a:ext cx="1067311" cy="250828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8747432" y="2632573"/>
            <a:ext cx="715765" cy="1516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509736" y="2477582"/>
            <a:ext cx="363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6443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303C15B-BFE0-4089-AD9B-F44B1B55D984}"/>
              </a:ext>
            </a:extLst>
          </p:cNvPr>
          <p:cNvSpPr/>
          <p:nvPr/>
        </p:nvSpPr>
        <p:spPr>
          <a:xfrm>
            <a:off x="126141" y="22769"/>
            <a:ext cx="1202348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4. Coverage Pods </a:t>
            </a:r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 How to grant access to your in-basket and attach </a:t>
            </a:r>
          </a:p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it to your colleagues</a:t>
            </a:r>
            <a:endParaRPr lang="en-US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099987"/>
            <a:ext cx="1225472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4. Click the “</a:t>
            </a:r>
            <a:r>
              <a:rPr lang="en-US" dirty="0">
                <a:solidFill>
                  <a:srgbClr val="FF0000"/>
                </a:solidFill>
              </a:rPr>
              <a:t>General</a:t>
            </a:r>
            <a:r>
              <a:rPr lang="en-US" dirty="0"/>
              <a:t>” tab to check who has given you access to their </a:t>
            </a:r>
            <a:r>
              <a:rPr lang="en-US" dirty="0" smtClean="0"/>
              <a:t>in-basket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Type in the names of the 6 people in your coverage pod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If a name cannot be added, your colleague has not yet granted you access.  Come back later to add them after they do so.</a:t>
            </a:r>
            <a:r>
              <a:rPr lang="en-US" dirty="0"/>
              <a:t>	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507" y="2258458"/>
            <a:ext cx="5113365" cy="4599542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2787268" y="2525667"/>
            <a:ext cx="914399" cy="201257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2009864" y="2525668"/>
            <a:ext cx="715765" cy="1516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646713" y="2370677"/>
            <a:ext cx="363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38" y="4754926"/>
            <a:ext cx="4373581" cy="222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86632" y="3135408"/>
            <a:ext cx="30353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The checkboxes in the “</a:t>
            </a:r>
            <a:r>
              <a:rPr lang="en-US" dirty="0" smtClean="0">
                <a:solidFill>
                  <a:srgbClr val="FF0000"/>
                </a:solidFill>
              </a:rPr>
              <a:t>Show</a:t>
            </a:r>
            <a:r>
              <a:rPr lang="en-US" dirty="0" smtClean="0"/>
              <a:t>” column should be </a:t>
            </a:r>
            <a:r>
              <a:rPr lang="en-US" dirty="0" smtClean="0">
                <a:solidFill>
                  <a:srgbClr val="FF0000"/>
                </a:solidFill>
              </a:rPr>
              <a:t>checked only when you are covering that person</a:t>
            </a:r>
            <a:r>
              <a:rPr lang="en-US" dirty="0" smtClean="0"/>
              <a:t>.  Otherwise, your inbox will always be flooded by your colleagues’ results.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 rot="10800000">
            <a:off x="7770867" y="3226043"/>
            <a:ext cx="715765" cy="1516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221425" y="2997724"/>
            <a:ext cx="675885" cy="183001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40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303C15B-BFE0-4089-AD9B-F44B1B55D984}"/>
              </a:ext>
            </a:extLst>
          </p:cNvPr>
          <p:cNvSpPr/>
          <p:nvPr/>
        </p:nvSpPr>
        <p:spPr>
          <a:xfrm>
            <a:off x="155148" y="94098"/>
            <a:ext cx="81476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5. How to review in-baskets of fellow residents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2658" y="1002744"/>
            <a:ext cx="7343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In your in-basket, click the “</a:t>
            </a:r>
            <a:r>
              <a:rPr lang="en-US" dirty="0">
                <a:solidFill>
                  <a:srgbClr val="FF0000"/>
                </a:solidFill>
              </a:rPr>
              <a:t>Attached In Baskets</a:t>
            </a:r>
            <a:r>
              <a:rPr lang="en-US" dirty="0"/>
              <a:t>” tab on the left hand side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Click the name of the colleague to check their in-basket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60" y="3278837"/>
            <a:ext cx="4772025" cy="124777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22659" y="3278837"/>
            <a:ext cx="2106919" cy="428726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724792">
            <a:off x="417819" y="2975279"/>
            <a:ext cx="670447" cy="1516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5148" y="261927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906" y="2476442"/>
            <a:ext cx="5181600" cy="4143375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H="1">
            <a:off x="5420713" y="2304077"/>
            <a:ext cx="13084" cy="4445069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379018" y="3911690"/>
            <a:ext cx="2622159" cy="614922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724792">
            <a:off x="5796412" y="3835848"/>
            <a:ext cx="670447" cy="1516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533741" y="347984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3668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303C15B-BFE0-4089-AD9B-F44B1B55D984}"/>
              </a:ext>
            </a:extLst>
          </p:cNvPr>
          <p:cNvSpPr/>
          <p:nvPr/>
        </p:nvSpPr>
        <p:spPr>
          <a:xfrm>
            <a:off x="155148" y="94098"/>
            <a:ext cx="504837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6.  Out of office notifications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4167" y="946227"/>
            <a:ext cx="6115007" cy="1431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In your</a:t>
            </a:r>
            <a:r>
              <a:rPr lang="en-US" dirty="0">
                <a:solidFill>
                  <a:srgbClr val="FF0000"/>
                </a:solidFill>
              </a:rPr>
              <a:t> inbox</a:t>
            </a:r>
            <a:r>
              <a:rPr lang="en-US" dirty="0"/>
              <a:t>, click the “</a:t>
            </a:r>
            <a:r>
              <a:rPr lang="en-US" dirty="0">
                <a:solidFill>
                  <a:srgbClr val="FF0000"/>
                </a:solidFill>
              </a:rPr>
              <a:t>out</a:t>
            </a:r>
            <a:r>
              <a:rPr lang="en-US" dirty="0"/>
              <a:t>” tab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On the bottom left, click “</a:t>
            </a:r>
            <a:r>
              <a:rPr lang="en-US" dirty="0">
                <a:solidFill>
                  <a:srgbClr val="FF0000"/>
                </a:solidFill>
              </a:rPr>
              <a:t>+new</a:t>
            </a:r>
            <a:r>
              <a:rPr lang="en-US" dirty="0"/>
              <a:t>”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In the </a:t>
            </a:r>
            <a:r>
              <a:rPr lang="en-US" i="1" dirty="0"/>
              <a:t>out of contact </a:t>
            </a:r>
            <a:r>
              <a:rPr lang="en-US" dirty="0"/>
              <a:t>box, fill in your </a:t>
            </a:r>
            <a:r>
              <a:rPr lang="en-US" dirty="0">
                <a:solidFill>
                  <a:srgbClr val="FF0000"/>
                </a:solidFill>
              </a:rPr>
              <a:t>away message</a:t>
            </a:r>
            <a:r>
              <a:rPr lang="en-US" dirty="0"/>
              <a:t>, </a:t>
            </a:r>
          </a:p>
          <a:p>
            <a:pPr>
              <a:spcAft>
                <a:spcPts val="600"/>
              </a:spcAft>
            </a:pPr>
            <a:r>
              <a:rPr lang="en-US" dirty="0"/>
              <a:t>Beginning/ending </a:t>
            </a:r>
            <a:r>
              <a:rPr lang="en-US" dirty="0">
                <a:solidFill>
                  <a:srgbClr val="FF0000"/>
                </a:solidFill>
              </a:rPr>
              <a:t>date</a:t>
            </a:r>
            <a:r>
              <a:rPr lang="en-US" dirty="0"/>
              <a:t>, and </a:t>
            </a:r>
            <a:r>
              <a:rPr lang="en-US" dirty="0">
                <a:solidFill>
                  <a:srgbClr val="FF0000"/>
                </a:solidFill>
              </a:rPr>
              <a:t>colleague</a:t>
            </a:r>
            <a:r>
              <a:rPr lang="en-US" dirty="0"/>
              <a:t> who will be covering you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48" y="2685240"/>
            <a:ext cx="5881610" cy="251551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Straight Connector 13"/>
          <p:cNvCxnSpPr/>
          <p:nvPr/>
        </p:nvCxnSpPr>
        <p:spPr>
          <a:xfrm>
            <a:off x="6377051" y="3064418"/>
            <a:ext cx="2264" cy="3630058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48" y="5870707"/>
            <a:ext cx="5791200" cy="93345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448586" y="5885740"/>
            <a:ext cx="1151488" cy="451692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0248846">
            <a:off x="1479771" y="5651596"/>
            <a:ext cx="670447" cy="1516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58027" y="542407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018" y="1589440"/>
            <a:ext cx="5250390" cy="4928280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 rot="5400000">
            <a:off x="9035506" y="1212319"/>
            <a:ext cx="670447" cy="1516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9200650" y="54048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4C28BEF4-3887-4249-996A-AA670C6AD3B3}"/>
              </a:ext>
            </a:extLst>
          </p:cNvPr>
          <p:cNvSpPr/>
          <p:nvPr/>
        </p:nvSpPr>
        <p:spPr>
          <a:xfrm>
            <a:off x="6779877" y="2377387"/>
            <a:ext cx="732173" cy="30785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3D96353A-4A1F-4B47-936E-B654F2D6DF0B}"/>
              </a:ext>
            </a:extLst>
          </p:cNvPr>
          <p:cNvSpPr/>
          <p:nvPr/>
        </p:nvSpPr>
        <p:spPr>
          <a:xfrm>
            <a:off x="6786488" y="3571187"/>
            <a:ext cx="732173" cy="30785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52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252" y="1294726"/>
            <a:ext cx="7553039" cy="544998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303C15B-BFE0-4089-AD9B-F44B1B55D984}"/>
              </a:ext>
            </a:extLst>
          </p:cNvPr>
          <p:cNvSpPr/>
          <p:nvPr/>
        </p:nvSpPr>
        <p:spPr>
          <a:xfrm>
            <a:off x="1360499" y="141556"/>
            <a:ext cx="865948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Need to review any of these instructions? </a:t>
            </a:r>
          </a:p>
          <a:p>
            <a:pPr algn="ctr"/>
            <a:r>
              <a:rPr lang="en-US" sz="3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Check the </a:t>
            </a:r>
            <a:r>
              <a:rPr lang="en-US" sz="32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Chief Blog</a:t>
            </a:r>
            <a:r>
              <a:rPr lang="en-US" sz="3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under the house staff portal!</a:t>
            </a:r>
            <a:endParaRPr lang="en-US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Oval 3"/>
          <p:cNvSpPr/>
          <p:nvPr/>
        </p:nvSpPr>
        <p:spPr>
          <a:xfrm>
            <a:off x="4297576" y="1294725"/>
            <a:ext cx="840867" cy="349369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495724" y="5414524"/>
            <a:ext cx="715765" cy="1516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268134" y="5315682"/>
            <a:ext cx="3889905" cy="349369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14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644</Words>
  <Application>Microsoft Office PowerPoint</Application>
  <PresentationFormat>Widescreen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SCVHHS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Rombaoa, Christopher</dc:creator>
  <cp:lastModifiedBy>Rombaoa, Christopher</cp:lastModifiedBy>
  <cp:revision>36</cp:revision>
  <dcterms:created xsi:type="dcterms:W3CDTF">2018-02-12T21:43:43Z</dcterms:created>
  <dcterms:modified xsi:type="dcterms:W3CDTF">2018-02-14T18:52:42Z</dcterms:modified>
</cp:coreProperties>
</file>