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2" r:id="rId5"/>
    <p:sldId id="260" r:id="rId6"/>
    <p:sldId id="261" r:id="rId7"/>
    <p:sldId id="263" r:id="rId8"/>
    <p:sldId id="268" r:id="rId9"/>
    <p:sldId id="266" r:id="rId10"/>
    <p:sldId id="267" r:id="rId11"/>
    <p:sldId id="271" r:id="rId12"/>
    <p:sldId id="269" r:id="rId13"/>
    <p:sldId id="270" r:id="rId14"/>
    <p:sldId id="272" r:id="rId15"/>
    <p:sldId id="281" r:id="rId16"/>
    <p:sldId id="273" r:id="rId17"/>
    <p:sldId id="274" r:id="rId18"/>
    <p:sldId id="275" r:id="rId19"/>
    <p:sldId id="276" r:id="rId20"/>
    <p:sldId id="277" r:id="rId21"/>
    <p:sldId id="278" r:id="rId22"/>
    <p:sldId id="279" r:id="rId23"/>
    <p:sldId id="280" r:id="rId24"/>
    <p:sldId id="282" r:id="rId25"/>
    <p:sldId id="283" r:id="rId26"/>
    <p:sldId id="26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6" autoAdjust="0"/>
    <p:restoredTop sz="94660"/>
  </p:normalViewPr>
  <p:slideViewPr>
    <p:cSldViewPr snapToGrid="0">
      <p:cViewPr varScale="1">
        <p:scale>
          <a:sx n="116" d="100"/>
          <a:sy n="116" d="100"/>
        </p:scale>
        <p:origin x="108" y="3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BFBA9-0B86-4123-AEEE-A49A7D15DE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DD8443-1E1C-4593-A68A-148092E808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7CF9FD7-0AF4-450D-8044-5010AFAF3A19}"/>
              </a:ext>
            </a:extLst>
          </p:cNvPr>
          <p:cNvSpPr>
            <a:spLocks noGrp="1"/>
          </p:cNvSpPr>
          <p:nvPr>
            <p:ph type="dt" sz="half" idx="10"/>
          </p:nvPr>
        </p:nvSpPr>
        <p:spPr/>
        <p:txBody>
          <a:bodyPr/>
          <a:lstStyle/>
          <a:p>
            <a:fld id="{0F88DFB8-8481-4FBE-9AA0-BE34BB2D068F}" type="datetimeFigureOut">
              <a:rPr lang="en-US" smtClean="0"/>
              <a:t>9/14/2021</a:t>
            </a:fld>
            <a:endParaRPr lang="en-US"/>
          </a:p>
        </p:txBody>
      </p:sp>
      <p:sp>
        <p:nvSpPr>
          <p:cNvPr id="5" name="Footer Placeholder 4">
            <a:extLst>
              <a:ext uri="{FF2B5EF4-FFF2-40B4-BE49-F238E27FC236}">
                <a16:creationId xmlns:a16="http://schemas.microsoft.com/office/drawing/2014/main" id="{204EC4E2-B305-4E12-99FA-A2D0245778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38A11F-CBEC-4856-8885-52B34DEC38AB}"/>
              </a:ext>
            </a:extLst>
          </p:cNvPr>
          <p:cNvSpPr>
            <a:spLocks noGrp="1"/>
          </p:cNvSpPr>
          <p:nvPr>
            <p:ph type="sldNum" sz="quarter" idx="12"/>
          </p:nvPr>
        </p:nvSpPr>
        <p:spPr/>
        <p:txBody>
          <a:bodyPr/>
          <a:lstStyle/>
          <a:p>
            <a:fld id="{DBD60103-45A5-416F-8986-8E7823B50B25}" type="slidenum">
              <a:rPr lang="en-US" smtClean="0"/>
              <a:t>‹#›</a:t>
            </a:fld>
            <a:endParaRPr lang="en-US"/>
          </a:p>
        </p:txBody>
      </p:sp>
    </p:spTree>
    <p:extLst>
      <p:ext uri="{BB962C8B-B14F-4D97-AF65-F5344CB8AC3E}">
        <p14:creationId xmlns:p14="http://schemas.microsoft.com/office/powerpoint/2010/main" val="1973177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82C22-2799-43B2-A65F-8DA1B16EA8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C6CF59-1BD2-4B87-8A4F-337392D459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6BCDD5-E54B-4676-B325-7F7B67BCB986}"/>
              </a:ext>
            </a:extLst>
          </p:cNvPr>
          <p:cNvSpPr>
            <a:spLocks noGrp="1"/>
          </p:cNvSpPr>
          <p:nvPr>
            <p:ph type="dt" sz="half" idx="10"/>
          </p:nvPr>
        </p:nvSpPr>
        <p:spPr/>
        <p:txBody>
          <a:bodyPr/>
          <a:lstStyle/>
          <a:p>
            <a:fld id="{0F88DFB8-8481-4FBE-9AA0-BE34BB2D068F}" type="datetimeFigureOut">
              <a:rPr lang="en-US" smtClean="0"/>
              <a:t>9/14/2021</a:t>
            </a:fld>
            <a:endParaRPr lang="en-US"/>
          </a:p>
        </p:txBody>
      </p:sp>
      <p:sp>
        <p:nvSpPr>
          <p:cNvPr id="5" name="Footer Placeholder 4">
            <a:extLst>
              <a:ext uri="{FF2B5EF4-FFF2-40B4-BE49-F238E27FC236}">
                <a16:creationId xmlns:a16="http://schemas.microsoft.com/office/drawing/2014/main" id="{F2E9CF65-FFB1-482D-B268-5153E575E5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0D32D6-1AD8-40C1-9C8B-AE4E7205F193}"/>
              </a:ext>
            </a:extLst>
          </p:cNvPr>
          <p:cNvSpPr>
            <a:spLocks noGrp="1"/>
          </p:cNvSpPr>
          <p:nvPr>
            <p:ph type="sldNum" sz="quarter" idx="12"/>
          </p:nvPr>
        </p:nvSpPr>
        <p:spPr/>
        <p:txBody>
          <a:bodyPr/>
          <a:lstStyle/>
          <a:p>
            <a:fld id="{DBD60103-45A5-416F-8986-8E7823B50B25}" type="slidenum">
              <a:rPr lang="en-US" smtClean="0"/>
              <a:t>‹#›</a:t>
            </a:fld>
            <a:endParaRPr lang="en-US"/>
          </a:p>
        </p:txBody>
      </p:sp>
    </p:spTree>
    <p:extLst>
      <p:ext uri="{BB962C8B-B14F-4D97-AF65-F5344CB8AC3E}">
        <p14:creationId xmlns:p14="http://schemas.microsoft.com/office/powerpoint/2010/main" val="1384782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E1178-2A79-40D6-BC33-BB8929EAFB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A2AA042-ED2C-46F8-9963-205B291EB6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D66AF9-7224-43CC-844C-2BCE9762019C}"/>
              </a:ext>
            </a:extLst>
          </p:cNvPr>
          <p:cNvSpPr>
            <a:spLocks noGrp="1"/>
          </p:cNvSpPr>
          <p:nvPr>
            <p:ph type="dt" sz="half" idx="10"/>
          </p:nvPr>
        </p:nvSpPr>
        <p:spPr/>
        <p:txBody>
          <a:bodyPr/>
          <a:lstStyle/>
          <a:p>
            <a:fld id="{0F88DFB8-8481-4FBE-9AA0-BE34BB2D068F}" type="datetimeFigureOut">
              <a:rPr lang="en-US" smtClean="0"/>
              <a:t>9/14/2021</a:t>
            </a:fld>
            <a:endParaRPr lang="en-US"/>
          </a:p>
        </p:txBody>
      </p:sp>
      <p:sp>
        <p:nvSpPr>
          <p:cNvPr id="5" name="Footer Placeholder 4">
            <a:extLst>
              <a:ext uri="{FF2B5EF4-FFF2-40B4-BE49-F238E27FC236}">
                <a16:creationId xmlns:a16="http://schemas.microsoft.com/office/drawing/2014/main" id="{ED7176C5-3901-47C0-9B1E-2A9E4C6806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536BEA-F2A3-45E6-8678-D3EDEB4396F6}"/>
              </a:ext>
            </a:extLst>
          </p:cNvPr>
          <p:cNvSpPr>
            <a:spLocks noGrp="1"/>
          </p:cNvSpPr>
          <p:nvPr>
            <p:ph type="sldNum" sz="quarter" idx="12"/>
          </p:nvPr>
        </p:nvSpPr>
        <p:spPr/>
        <p:txBody>
          <a:bodyPr/>
          <a:lstStyle/>
          <a:p>
            <a:fld id="{DBD60103-45A5-416F-8986-8E7823B50B25}" type="slidenum">
              <a:rPr lang="en-US" smtClean="0"/>
              <a:t>‹#›</a:t>
            </a:fld>
            <a:endParaRPr lang="en-US"/>
          </a:p>
        </p:txBody>
      </p:sp>
    </p:spTree>
    <p:extLst>
      <p:ext uri="{BB962C8B-B14F-4D97-AF65-F5344CB8AC3E}">
        <p14:creationId xmlns:p14="http://schemas.microsoft.com/office/powerpoint/2010/main" val="1788764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BAF4C-B84B-451F-9F87-5470781F5A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B5A455-DBBF-4731-AB46-380B070360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657B85-EF0D-4FBC-A927-46B77B3327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473260-F0FA-467A-8E1B-CB2791A541D1}"/>
              </a:ext>
            </a:extLst>
          </p:cNvPr>
          <p:cNvSpPr>
            <a:spLocks noGrp="1"/>
          </p:cNvSpPr>
          <p:nvPr>
            <p:ph type="dt" sz="half" idx="10"/>
          </p:nvPr>
        </p:nvSpPr>
        <p:spPr/>
        <p:txBody>
          <a:bodyPr/>
          <a:lstStyle/>
          <a:p>
            <a:fld id="{0F88DFB8-8481-4FBE-9AA0-BE34BB2D068F}" type="datetimeFigureOut">
              <a:rPr lang="en-US" smtClean="0"/>
              <a:t>9/14/2021</a:t>
            </a:fld>
            <a:endParaRPr lang="en-US"/>
          </a:p>
        </p:txBody>
      </p:sp>
      <p:sp>
        <p:nvSpPr>
          <p:cNvPr id="6" name="Footer Placeholder 5">
            <a:extLst>
              <a:ext uri="{FF2B5EF4-FFF2-40B4-BE49-F238E27FC236}">
                <a16:creationId xmlns:a16="http://schemas.microsoft.com/office/drawing/2014/main" id="{E6B595F2-6851-43E2-A9BD-BDC007DF3F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A4AA3F-301D-42CC-923C-8F3927A14422}"/>
              </a:ext>
            </a:extLst>
          </p:cNvPr>
          <p:cNvSpPr>
            <a:spLocks noGrp="1"/>
          </p:cNvSpPr>
          <p:nvPr>
            <p:ph type="sldNum" sz="quarter" idx="12"/>
          </p:nvPr>
        </p:nvSpPr>
        <p:spPr/>
        <p:txBody>
          <a:bodyPr/>
          <a:lstStyle/>
          <a:p>
            <a:fld id="{DBD60103-45A5-416F-8986-8E7823B50B25}" type="slidenum">
              <a:rPr lang="en-US" smtClean="0"/>
              <a:t>‹#›</a:t>
            </a:fld>
            <a:endParaRPr lang="en-US"/>
          </a:p>
        </p:txBody>
      </p:sp>
    </p:spTree>
    <p:extLst>
      <p:ext uri="{BB962C8B-B14F-4D97-AF65-F5344CB8AC3E}">
        <p14:creationId xmlns:p14="http://schemas.microsoft.com/office/powerpoint/2010/main" val="3292908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22EFF-18F4-46FF-8A32-A67627727A1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5E6E116-F1F5-4BDF-944D-7F9950DA91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CAB65D-A908-4C14-9FB5-93721F5D157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C693F2E-E83F-48DB-A628-C8E1BF00D3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81B2B7-5268-47FE-9F9D-5409D3FE45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0FE33B-DF67-47D0-86E6-8C084CD5C5A7}"/>
              </a:ext>
            </a:extLst>
          </p:cNvPr>
          <p:cNvSpPr>
            <a:spLocks noGrp="1"/>
          </p:cNvSpPr>
          <p:nvPr>
            <p:ph type="dt" sz="half" idx="10"/>
          </p:nvPr>
        </p:nvSpPr>
        <p:spPr/>
        <p:txBody>
          <a:bodyPr/>
          <a:lstStyle/>
          <a:p>
            <a:fld id="{0F88DFB8-8481-4FBE-9AA0-BE34BB2D068F}" type="datetimeFigureOut">
              <a:rPr lang="en-US" smtClean="0"/>
              <a:t>9/14/2021</a:t>
            </a:fld>
            <a:endParaRPr lang="en-US"/>
          </a:p>
        </p:txBody>
      </p:sp>
      <p:sp>
        <p:nvSpPr>
          <p:cNvPr id="8" name="Footer Placeholder 7">
            <a:extLst>
              <a:ext uri="{FF2B5EF4-FFF2-40B4-BE49-F238E27FC236}">
                <a16:creationId xmlns:a16="http://schemas.microsoft.com/office/drawing/2014/main" id="{AF1395AE-4DEB-4F99-9136-8405A94E6E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BB9504-9910-42CE-A91A-F9145A52D7AD}"/>
              </a:ext>
            </a:extLst>
          </p:cNvPr>
          <p:cNvSpPr>
            <a:spLocks noGrp="1"/>
          </p:cNvSpPr>
          <p:nvPr>
            <p:ph type="sldNum" sz="quarter" idx="12"/>
          </p:nvPr>
        </p:nvSpPr>
        <p:spPr/>
        <p:txBody>
          <a:bodyPr/>
          <a:lstStyle/>
          <a:p>
            <a:fld id="{DBD60103-45A5-416F-8986-8E7823B50B25}" type="slidenum">
              <a:rPr lang="en-US" smtClean="0"/>
              <a:t>‹#›</a:t>
            </a:fld>
            <a:endParaRPr lang="en-US"/>
          </a:p>
        </p:txBody>
      </p:sp>
    </p:spTree>
    <p:extLst>
      <p:ext uri="{BB962C8B-B14F-4D97-AF65-F5344CB8AC3E}">
        <p14:creationId xmlns:p14="http://schemas.microsoft.com/office/powerpoint/2010/main" val="96412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0FA2-7C5E-40ED-9C0A-CFB063BA8E4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3BDCCD-8178-467B-85B4-FDD97CA312AF}"/>
              </a:ext>
            </a:extLst>
          </p:cNvPr>
          <p:cNvSpPr>
            <a:spLocks noGrp="1"/>
          </p:cNvSpPr>
          <p:nvPr>
            <p:ph type="dt" sz="half" idx="10"/>
          </p:nvPr>
        </p:nvSpPr>
        <p:spPr/>
        <p:txBody>
          <a:bodyPr/>
          <a:lstStyle/>
          <a:p>
            <a:fld id="{0F88DFB8-8481-4FBE-9AA0-BE34BB2D068F}" type="datetimeFigureOut">
              <a:rPr lang="en-US" smtClean="0"/>
              <a:t>9/14/2021</a:t>
            </a:fld>
            <a:endParaRPr lang="en-US"/>
          </a:p>
        </p:txBody>
      </p:sp>
      <p:sp>
        <p:nvSpPr>
          <p:cNvPr id="4" name="Footer Placeholder 3">
            <a:extLst>
              <a:ext uri="{FF2B5EF4-FFF2-40B4-BE49-F238E27FC236}">
                <a16:creationId xmlns:a16="http://schemas.microsoft.com/office/drawing/2014/main" id="{03A016CD-3192-4EBA-B3BB-8BE67B3409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71629F-DFF1-40BB-8DAD-4B8610243307}"/>
              </a:ext>
            </a:extLst>
          </p:cNvPr>
          <p:cNvSpPr>
            <a:spLocks noGrp="1"/>
          </p:cNvSpPr>
          <p:nvPr>
            <p:ph type="sldNum" sz="quarter" idx="12"/>
          </p:nvPr>
        </p:nvSpPr>
        <p:spPr/>
        <p:txBody>
          <a:bodyPr/>
          <a:lstStyle/>
          <a:p>
            <a:fld id="{DBD60103-45A5-416F-8986-8E7823B50B25}" type="slidenum">
              <a:rPr lang="en-US" smtClean="0"/>
              <a:t>‹#›</a:t>
            </a:fld>
            <a:endParaRPr lang="en-US"/>
          </a:p>
        </p:txBody>
      </p:sp>
    </p:spTree>
    <p:extLst>
      <p:ext uri="{BB962C8B-B14F-4D97-AF65-F5344CB8AC3E}">
        <p14:creationId xmlns:p14="http://schemas.microsoft.com/office/powerpoint/2010/main" val="1197489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BD02CE-E2DE-42F0-BF0E-9662D2DED6D5}"/>
              </a:ext>
            </a:extLst>
          </p:cNvPr>
          <p:cNvSpPr>
            <a:spLocks noGrp="1"/>
          </p:cNvSpPr>
          <p:nvPr>
            <p:ph type="dt" sz="half" idx="10"/>
          </p:nvPr>
        </p:nvSpPr>
        <p:spPr/>
        <p:txBody>
          <a:bodyPr/>
          <a:lstStyle/>
          <a:p>
            <a:fld id="{0F88DFB8-8481-4FBE-9AA0-BE34BB2D068F}" type="datetimeFigureOut">
              <a:rPr lang="en-US" smtClean="0"/>
              <a:t>9/14/2021</a:t>
            </a:fld>
            <a:endParaRPr lang="en-US"/>
          </a:p>
        </p:txBody>
      </p:sp>
      <p:sp>
        <p:nvSpPr>
          <p:cNvPr id="3" name="Footer Placeholder 2">
            <a:extLst>
              <a:ext uri="{FF2B5EF4-FFF2-40B4-BE49-F238E27FC236}">
                <a16:creationId xmlns:a16="http://schemas.microsoft.com/office/drawing/2014/main" id="{786D659E-2338-4311-A2A9-C1138F1344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215475C-426D-43F6-92B5-800CFB83AEAA}"/>
              </a:ext>
            </a:extLst>
          </p:cNvPr>
          <p:cNvSpPr>
            <a:spLocks noGrp="1"/>
          </p:cNvSpPr>
          <p:nvPr>
            <p:ph type="sldNum" sz="quarter" idx="12"/>
          </p:nvPr>
        </p:nvSpPr>
        <p:spPr/>
        <p:txBody>
          <a:bodyPr/>
          <a:lstStyle/>
          <a:p>
            <a:fld id="{DBD60103-45A5-416F-8986-8E7823B50B25}" type="slidenum">
              <a:rPr lang="en-US" smtClean="0"/>
              <a:t>‹#›</a:t>
            </a:fld>
            <a:endParaRPr lang="en-US"/>
          </a:p>
        </p:txBody>
      </p:sp>
    </p:spTree>
    <p:extLst>
      <p:ext uri="{BB962C8B-B14F-4D97-AF65-F5344CB8AC3E}">
        <p14:creationId xmlns:p14="http://schemas.microsoft.com/office/powerpoint/2010/main" val="1380819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40188-391E-4328-80D3-D97FCB5DEB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515C71F-278B-48A6-BF6C-03DC9A1CAE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45E9B55-D961-4C80-93A9-318ECF89B8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D8AB4B-EFFC-47DC-9344-E765EEE6A8A8}"/>
              </a:ext>
            </a:extLst>
          </p:cNvPr>
          <p:cNvSpPr>
            <a:spLocks noGrp="1"/>
          </p:cNvSpPr>
          <p:nvPr>
            <p:ph type="dt" sz="half" idx="10"/>
          </p:nvPr>
        </p:nvSpPr>
        <p:spPr/>
        <p:txBody>
          <a:bodyPr/>
          <a:lstStyle/>
          <a:p>
            <a:fld id="{0F88DFB8-8481-4FBE-9AA0-BE34BB2D068F}" type="datetimeFigureOut">
              <a:rPr lang="en-US" smtClean="0"/>
              <a:t>9/14/2021</a:t>
            </a:fld>
            <a:endParaRPr lang="en-US"/>
          </a:p>
        </p:txBody>
      </p:sp>
      <p:sp>
        <p:nvSpPr>
          <p:cNvPr id="6" name="Footer Placeholder 5">
            <a:extLst>
              <a:ext uri="{FF2B5EF4-FFF2-40B4-BE49-F238E27FC236}">
                <a16:creationId xmlns:a16="http://schemas.microsoft.com/office/drawing/2014/main" id="{BB652A70-7A46-4A01-B666-C6796E52EC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EF3CD2-9998-4A12-9B7A-6F0FD4C1EC2B}"/>
              </a:ext>
            </a:extLst>
          </p:cNvPr>
          <p:cNvSpPr>
            <a:spLocks noGrp="1"/>
          </p:cNvSpPr>
          <p:nvPr>
            <p:ph type="sldNum" sz="quarter" idx="12"/>
          </p:nvPr>
        </p:nvSpPr>
        <p:spPr/>
        <p:txBody>
          <a:bodyPr/>
          <a:lstStyle/>
          <a:p>
            <a:fld id="{DBD60103-45A5-416F-8986-8E7823B50B25}" type="slidenum">
              <a:rPr lang="en-US" smtClean="0"/>
              <a:t>‹#›</a:t>
            </a:fld>
            <a:endParaRPr lang="en-US"/>
          </a:p>
        </p:txBody>
      </p:sp>
    </p:spTree>
    <p:extLst>
      <p:ext uri="{BB962C8B-B14F-4D97-AF65-F5344CB8AC3E}">
        <p14:creationId xmlns:p14="http://schemas.microsoft.com/office/powerpoint/2010/main" val="1539837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79391-FEC9-457D-B3A5-F3C3C00630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F875766-F670-4462-ACE6-3E1F46DFA6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26B6B2-1224-484F-9595-C964898CB6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A1B20E-7676-4593-8846-F972B04E7D10}"/>
              </a:ext>
            </a:extLst>
          </p:cNvPr>
          <p:cNvSpPr>
            <a:spLocks noGrp="1"/>
          </p:cNvSpPr>
          <p:nvPr>
            <p:ph type="dt" sz="half" idx="10"/>
          </p:nvPr>
        </p:nvSpPr>
        <p:spPr/>
        <p:txBody>
          <a:bodyPr/>
          <a:lstStyle/>
          <a:p>
            <a:fld id="{0F88DFB8-8481-4FBE-9AA0-BE34BB2D068F}" type="datetimeFigureOut">
              <a:rPr lang="en-US" smtClean="0"/>
              <a:t>9/14/2021</a:t>
            </a:fld>
            <a:endParaRPr lang="en-US"/>
          </a:p>
        </p:txBody>
      </p:sp>
      <p:sp>
        <p:nvSpPr>
          <p:cNvPr id="6" name="Footer Placeholder 5">
            <a:extLst>
              <a:ext uri="{FF2B5EF4-FFF2-40B4-BE49-F238E27FC236}">
                <a16:creationId xmlns:a16="http://schemas.microsoft.com/office/drawing/2014/main" id="{A71F106B-C13A-4AB6-9C22-5763AB2B4D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921F69-AF59-4120-A2BE-7B4B1AA9C58D}"/>
              </a:ext>
            </a:extLst>
          </p:cNvPr>
          <p:cNvSpPr>
            <a:spLocks noGrp="1"/>
          </p:cNvSpPr>
          <p:nvPr>
            <p:ph type="sldNum" sz="quarter" idx="12"/>
          </p:nvPr>
        </p:nvSpPr>
        <p:spPr/>
        <p:txBody>
          <a:bodyPr/>
          <a:lstStyle/>
          <a:p>
            <a:fld id="{DBD60103-45A5-416F-8986-8E7823B50B25}" type="slidenum">
              <a:rPr lang="en-US" smtClean="0"/>
              <a:t>‹#›</a:t>
            </a:fld>
            <a:endParaRPr lang="en-US"/>
          </a:p>
        </p:txBody>
      </p:sp>
    </p:spTree>
    <p:extLst>
      <p:ext uri="{BB962C8B-B14F-4D97-AF65-F5344CB8AC3E}">
        <p14:creationId xmlns:p14="http://schemas.microsoft.com/office/powerpoint/2010/main" val="2557307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F496F-972E-4E79-B480-F4482B22EE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FB8C5B-9763-4EEB-820B-089497F645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0134E4-EAEE-40D1-BC51-33DC268A0CFA}"/>
              </a:ext>
            </a:extLst>
          </p:cNvPr>
          <p:cNvSpPr>
            <a:spLocks noGrp="1"/>
          </p:cNvSpPr>
          <p:nvPr>
            <p:ph type="dt" sz="half" idx="10"/>
          </p:nvPr>
        </p:nvSpPr>
        <p:spPr/>
        <p:txBody>
          <a:bodyPr/>
          <a:lstStyle/>
          <a:p>
            <a:fld id="{0F88DFB8-8481-4FBE-9AA0-BE34BB2D068F}" type="datetimeFigureOut">
              <a:rPr lang="en-US" smtClean="0"/>
              <a:t>9/14/2021</a:t>
            </a:fld>
            <a:endParaRPr lang="en-US"/>
          </a:p>
        </p:txBody>
      </p:sp>
      <p:sp>
        <p:nvSpPr>
          <p:cNvPr id="5" name="Footer Placeholder 4">
            <a:extLst>
              <a:ext uri="{FF2B5EF4-FFF2-40B4-BE49-F238E27FC236}">
                <a16:creationId xmlns:a16="http://schemas.microsoft.com/office/drawing/2014/main" id="{3858057B-8AA1-4464-B076-B4BCA694B9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DF6C4D-4907-4698-BE0D-228D6E9D922F}"/>
              </a:ext>
            </a:extLst>
          </p:cNvPr>
          <p:cNvSpPr>
            <a:spLocks noGrp="1"/>
          </p:cNvSpPr>
          <p:nvPr>
            <p:ph type="sldNum" sz="quarter" idx="12"/>
          </p:nvPr>
        </p:nvSpPr>
        <p:spPr/>
        <p:txBody>
          <a:bodyPr/>
          <a:lstStyle/>
          <a:p>
            <a:fld id="{DBD60103-45A5-416F-8986-8E7823B50B25}" type="slidenum">
              <a:rPr lang="en-US" smtClean="0"/>
              <a:t>‹#›</a:t>
            </a:fld>
            <a:endParaRPr lang="en-US"/>
          </a:p>
        </p:txBody>
      </p:sp>
    </p:spTree>
    <p:extLst>
      <p:ext uri="{BB962C8B-B14F-4D97-AF65-F5344CB8AC3E}">
        <p14:creationId xmlns:p14="http://schemas.microsoft.com/office/powerpoint/2010/main" val="3830098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FD75DD-304F-4C03-85B5-FD94233B87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625CB0-474C-4630-B95F-F11C0C0D955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1E2D4-DCF0-4AB6-B5D9-305010A58D10}"/>
              </a:ext>
            </a:extLst>
          </p:cNvPr>
          <p:cNvSpPr>
            <a:spLocks noGrp="1"/>
          </p:cNvSpPr>
          <p:nvPr>
            <p:ph type="dt" sz="half" idx="10"/>
          </p:nvPr>
        </p:nvSpPr>
        <p:spPr/>
        <p:txBody>
          <a:bodyPr/>
          <a:lstStyle/>
          <a:p>
            <a:fld id="{0F88DFB8-8481-4FBE-9AA0-BE34BB2D068F}" type="datetimeFigureOut">
              <a:rPr lang="en-US" smtClean="0"/>
              <a:t>9/14/2021</a:t>
            </a:fld>
            <a:endParaRPr lang="en-US"/>
          </a:p>
        </p:txBody>
      </p:sp>
      <p:sp>
        <p:nvSpPr>
          <p:cNvPr id="5" name="Footer Placeholder 4">
            <a:extLst>
              <a:ext uri="{FF2B5EF4-FFF2-40B4-BE49-F238E27FC236}">
                <a16:creationId xmlns:a16="http://schemas.microsoft.com/office/drawing/2014/main" id="{AEDFDE9D-BCCC-47DE-ABF5-773A6A2556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0BEC68-FC6A-447F-9112-200D816DBBD9}"/>
              </a:ext>
            </a:extLst>
          </p:cNvPr>
          <p:cNvSpPr>
            <a:spLocks noGrp="1"/>
          </p:cNvSpPr>
          <p:nvPr>
            <p:ph type="sldNum" sz="quarter" idx="12"/>
          </p:nvPr>
        </p:nvSpPr>
        <p:spPr/>
        <p:txBody>
          <a:bodyPr/>
          <a:lstStyle/>
          <a:p>
            <a:fld id="{DBD60103-45A5-416F-8986-8E7823B50B25}" type="slidenum">
              <a:rPr lang="en-US" smtClean="0"/>
              <a:t>‹#›</a:t>
            </a:fld>
            <a:endParaRPr lang="en-US"/>
          </a:p>
        </p:txBody>
      </p:sp>
    </p:spTree>
    <p:extLst>
      <p:ext uri="{BB962C8B-B14F-4D97-AF65-F5344CB8AC3E}">
        <p14:creationId xmlns:p14="http://schemas.microsoft.com/office/powerpoint/2010/main" val="4189386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94FB6E-4473-4E6B-9A2C-AF84369AF1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4791027-76BE-4D00-B776-58C73120DF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23707-467A-461F-AF61-68B96A0E7E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88DFB8-8481-4FBE-9AA0-BE34BB2D068F}" type="datetimeFigureOut">
              <a:rPr lang="en-US" smtClean="0"/>
              <a:t>9/14/2021</a:t>
            </a:fld>
            <a:endParaRPr lang="en-US"/>
          </a:p>
        </p:txBody>
      </p:sp>
      <p:sp>
        <p:nvSpPr>
          <p:cNvPr id="5" name="Footer Placeholder 4">
            <a:extLst>
              <a:ext uri="{FF2B5EF4-FFF2-40B4-BE49-F238E27FC236}">
                <a16:creationId xmlns:a16="http://schemas.microsoft.com/office/drawing/2014/main" id="{C7DCB72E-39E8-4E8D-94F8-4ACA1BE309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28FABB2-FF06-415A-9A2A-87A2554148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D60103-45A5-416F-8986-8E7823B50B25}" type="slidenum">
              <a:rPr lang="en-US" smtClean="0"/>
              <a:t>‹#›</a:t>
            </a:fld>
            <a:endParaRPr lang="en-US"/>
          </a:p>
        </p:txBody>
      </p:sp>
    </p:spTree>
    <p:extLst>
      <p:ext uri="{BB962C8B-B14F-4D97-AF65-F5344CB8AC3E}">
        <p14:creationId xmlns:p14="http://schemas.microsoft.com/office/powerpoint/2010/main" val="3371368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aafp.org/afp/2018/0701/p40.html#afp20180701p040-b2"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aafp.org/afp/2018/0701/p40.html#afp20180701p040-b4" TargetMode="External"/><Relationship Id="rId2" Type="http://schemas.openxmlformats.org/officeDocument/2006/relationships/hyperlink" Target="https://www.aafp.org/afp/2018/0701/p40.html#afp20180701p040-b18"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089EED9-F54D-4F20-A2C6-949DE4176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E46F721-3785-414D-8697-16AF490E6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66AE3-3B84-4273-9F75-C1C99C3917AA}"/>
              </a:ext>
            </a:extLst>
          </p:cNvPr>
          <p:cNvSpPr>
            <a:spLocks noGrp="1"/>
          </p:cNvSpPr>
          <p:nvPr>
            <p:ph type="ctrTitle"/>
          </p:nvPr>
        </p:nvSpPr>
        <p:spPr>
          <a:xfrm>
            <a:off x="8115300" y="1562669"/>
            <a:ext cx="3389515" cy="2380681"/>
          </a:xfrm>
        </p:spPr>
        <p:txBody>
          <a:bodyPr anchor="b">
            <a:normAutofit/>
          </a:bodyPr>
          <a:lstStyle/>
          <a:p>
            <a:r>
              <a:rPr lang="en-US" sz="3600">
                <a:solidFill>
                  <a:schemeClr val="tx1">
                    <a:lumMod val="85000"/>
                    <a:lumOff val="15000"/>
                  </a:schemeClr>
                </a:solidFill>
              </a:rPr>
              <a:t>Holds, Capacity Evaluation, and Agitation Managemnt</a:t>
            </a:r>
          </a:p>
        </p:txBody>
      </p:sp>
      <p:sp>
        <p:nvSpPr>
          <p:cNvPr id="3" name="Subtitle 2">
            <a:extLst>
              <a:ext uri="{FF2B5EF4-FFF2-40B4-BE49-F238E27FC236}">
                <a16:creationId xmlns:a16="http://schemas.microsoft.com/office/drawing/2014/main" id="{DFDF6067-3AD6-46FD-BAE4-407EC9C9BD1C}"/>
              </a:ext>
            </a:extLst>
          </p:cNvPr>
          <p:cNvSpPr>
            <a:spLocks noGrp="1"/>
          </p:cNvSpPr>
          <p:nvPr>
            <p:ph type="subTitle" idx="1"/>
          </p:nvPr>
        </p:nvSpPr>
        <p:spPr>
          <a:xfrm>
            <a:off x="8362951" y="4216344"/>
            <a:ext cx="2895600" cy="1289676"/>
          </a:xfrm>
        </p:spPr>
        <p:txBody>
          <a:bodyPr anchor="t">
            <a:normAutofit/>
          </a:bodyPr>
          <a:lstStyle/>
          <a:p>
            <a:r>
              <a:rPr lang="en-US" sz="1500">
                <a:solidFill>
                  <a:schemeClr val="tx1">
                    <a:lumMod val="85000"/>
                    <a:lumOff val="15000"/>
                  </a:schemeClr>
                </a:solidFill>
              </a:rPr>
              <a:t>Luis Espinosa MD Psychiatry resident PGY-3</a:t>
            </a:r>
          </a:p>
          <a:p>
            <a:r>
              <a:rPr lang="en-US" sz="1500">
                <a:solidFill>
                  <a:schemeClr val="tx1">
                    <a:lumMod val="85000"/>
                    <a:lumOff val="15000"/>
                  </a:schemeClr>
                </a:solidFill>
              </a:rPr>
              <a:t>Monika Chaudhry M.D. Chief Consult Liaison Psychiatrist SCVMC</a:t>
            </a:r>
          </a:p>
        </p:txBody>
      </p:sp>
      <p:pic>
        <p:nvPicPr>
          <p:cNvPr id="5" name="Picture 4" descr="Background pattern&#10;&#10;Description automatically generated">
            <a:extLst>
              <a:ext uri="{FF2B5EF4-FFF2-40B4-BE49-F238E27FC236}">
                <a16:creationId xmlns:a16="http://schemas.microsoft.com/office/drawing/2014/main" id="{C00E0845-ECB2-45FD-B0CF-C018CA6BB762}"/>
              </a:ext>
            </a:extLst>
          </p:cNvPr>
          <p:cNvPicPr>
            <a:picLocks noChangeAspect="1"/>
          </p:cNvPicPr>
          <p:nvPr/>
        </p:nvPicPr>
        <p:blipFill rotWithShape="1">
          <a:blip r:embed="rId2"/>
          <a:srcRect l="1726" r="2425" b="-1"/>
          <a:stretch/>
        </p:blipFill>
        <p:spPr>
          <a:xfrm>
            <a:off x="20" y="1"/>
            <a:ext cx="7665573" cy="6857999"/>
          </a:xfrm>
          <a:custGeom>
            <a:avLst/>
            <a:gdLst/>
            <a:ahLst/>
            <a:cxnLst/>
            <a:rect l="l" t="t" r="r" b="b"/>
            <a:pathLst>
              <a:path w="7665593" h="6857999">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p:spPr>
      </p:pic>
    </p:spTree>
    <p:extLst>
      <p:ext uri="{BB962C8B-B14F-4D97-AF65-F5344CB8AC3E}">
        <p14:creationId xmlns:p14="http://schemas.microsoft.com/office/powerpoint/2010/main" val="1421845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37D7F6D-87CB-417B-997A-71E422332BC8}"/>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Definition of Capacity</a:t>
            </a:r>
          </a:p>
        </p:txBody>
      </p:sp>
      <p:sp>
        <p:nvSpPr>
          <p:cNvPr id="3" name="Content Placeholder 2">
            <a:extLst>
              <a:ext uri="{FF2B5EF4-FFF2-40B4-BE49-F238E27FC236}">
                <a16:creationId xmlns:a16="http://schemas.microsoft.com/office/drawing/2014/main" id="{3F69A1E6-16E1-4702-8B45-4FF3B62A750A}"/>
              </a:ext>
            </a:extLst>
          </p:cNvPr>
          <p:cNvSpPr>
            <a:spLocks noGrp="1"/>
          </p:cNvSpPr>
          <p:nvPr>
            <p:ph idx="1"/>
          </p:nvPr>
        </p:nvSpPr>
        <p:spPr>
          <a:xfrm>
            <a:off x="1957987" y="2431765"/>
            <a:ext cx="8276026" cy="3320031"/>
          </a:xfrm>
        </p:spPr>
        <p:txBody>
          <a:bodyPr anchor="ctr">
            <a:normAutofit/>
          </a:bodyPr>
          <a:lstStyle/>
          <a:p>
            <a:endParaRPr lang="en-US" sz="2000">
              <a:solidFill>
                <a:schemeClr val="tx1">
                  <a:lumMod val="85000"/>
                  <a:lumOff val="15000"/>
                </a:schemeClr>
              </a:solidFill>
            </a:endParaRPr>
          </a:p>
          <a:p>
            <a:r>
              <a:rPr lang="en-US" sz="2000">
                <a:solidFill>
                  <a:schemeClr val="tx1">
                    <a:lumMod val="85000"/>
                    <a:lumOff val="15000"/>
                  </a:schemeClr>
                </a:solidFill>
              </a:rPr>
              <a:t>A patient’s right to self-determination is protected by the legal doctrine of informed consent</a:t>
            </a:r>
          </a:p>
          <a:p>
            <a:r>
              <a:rPr lang="en-US" sz="2000">
                <a:solidFill>
                  <a:schemeClr val="tx1">
                    <a:lumMod val="85000"/>
                    <a:lumOff val="15000"/>
                  </a:schemeClr>
                </a:solidFill>
              </a:rPr>
              <a:t>each man is considered to be master of his own body, and he may, if he be of sound mind ….” </a:t>
            </a:r>
          </a:p>
          <a:p>
            <a:r>
              <a:rPr lang="en-US" sz="2000">
                <a:solidFill>
                  <a:schemeClr val="tx1">
                    <a:lumMod val="85000"/>
                    <a:lumOff val="15000"/>
                  </a:schemeClr>
                </a:solidFill>
              </a:rPr>
              <a:t>This simply means that a person should have decision-making capacity in order to give informed consent.</a:t>
            </a: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6101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BDA946F-E4A8-41A7-8F97-959CA3144A08}"/>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Definition of Capacity</a:t>
            </a:r>
          </a:p>
        </p:txBody>
      </p:sp>
      <p:sp>
        <p:nvSpPr>
          <p:cNvPr id="3" name="Content Placeholder 2">
            <a:extLst>
              <a:ext uri="{FF2B5EF4-FFF2-40B4-BE49-F238E27FC236}">
                <a16:creationId xmlns:a16="http://schemas.microsoft.com/office/drawing/2014/main" id="{C2D587A7-8954-4D26-A522-2F440956C766}"/>
              </a:ext>
            </a:extLst>
          </p:cNvPr>
          <p:cNvSpPr>
            <a:spLocks noGrp="1"/>
          </p:cNvSpPr>
          <p:nvPr>
            <p:ph idx="1"/>
          </p:nvPr>
        </p:nvSpPr>
        <p:spPr>
          <a:xfrm>
            <a:off x="1957987" y="2431765"/>
            <a:ext cx="8276026" cy="3320031"/>
          </a:xfrm>
        </p:spPr>
        <p:txBody>
          <a:bodyPr anchor="ctr">
            <a:normAutofit/>
          </a:bodyPr>
          <a:lstStyle/>
          <a:p>
            <a:r>
              <a:rPr lang="en-US" sz="2000" dirty="0">
                <a:solidFill>
                  <a:schemeClr val="tx1">
                    <a:lumMod val="85000"/>
                    <a:lumOff val="15000"/>
                  </a:schemeClr>
                </a:solidFill>
              </a:rPr>
              <a:t>Capacity is decision specific</a:t>
            </a:r>
          </a:p>
          <a:p>
            <a:endParaRPr lang="en-US" sz="2000" dirty="0">
              <a:solidFill>
                <a:schemeClr val="tx1">
                  <a:lumMod val="85000"/>
                  <a:lumOff val="15000"/>
                </a:schemeClr>
              </a:solidFill>
            </a:endParaRPr>
          </a:p>
          <a:p>
            <a:r>
              <a:rPr lang="en-US" sz="2000" dirty="0">
                <a:solidFill>
                  <a:schemeClr val="tx1">
                    <a:lumMod val="85000"/>
                    <a:lumOff val="15000"/>
                  </a:schemeClr>
                </a:solidFill>
              </a:rPr>
              <a:t>One may possess capacity to make some decisions and simultaneously lack capacity to make others</a:t>
            </a:r>
          </a:p>
          <a:p>
            <a:r>
              <a:rPr lang="en-US" sz="2000" dirty="0">
                <a:solidFill>
                  <a:schemeClr val="tx1">
                    <a:lumMod val="85000"/>
                    <a:lumOff val="15000"/>
                  </a:schemeClr>
                </a:solidFill>
              </a:rPr>
              <a:t>When you consult for Capacity, </a:t>
            </a:r>
            <a:r>
              <a:rPr lang="en-US" sz="2000" b="1" dirty="0">
                <a:solidFill>
                  <a:schemeClr val="tx1">
                    <a:lumMod val="85000"/>
                    <a:lumOff val="15000"/>
                  </a:schemeClr>
                </a:solidFill>
              </a:rPr>
              <a:t>specify the medical decision in question</a:t>
            </a: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0340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18E49EE-FE5A-4F3B-8556-04E8869C2885}"/>
              </a:ext>
            </a:extLst>
          </p:cNvPr>
          <p:cNvSpPr>
            <a:spLocks noGrp="1"/>
          </p:cNvSpPr>
          <p:nvPr>
            <p:ph type="title"/>
          </p:nvPr>
        </p:nvSpPr>
        <p:spPr>
          <a:xfrm>
            <a:off x="1137036" y="548640"/>
            <a:ext cx="9543405" cy="1188720"/>
          </a:xfrm>
        </p:spPr>
        <p:txBody>
          <a:bodyPr>
            <a:normAutofit/>
          </a:bodyPr>
          <a:lstStyle/>
          <a:p>
            <a:r>
              <a:rPr lang="en-US" dirty="0">
                <a:solidFill>
                  <a:schemeClr val="tx1">
                    <a:lumMod val="85000"/>
                    <a:lumOff val="15000"/>
                  </a:schemeClr>
                </a:solidFill>
              </a:rPr>
              <a:t>Sliding scale of </a:t>
            </a:r>
          </a:p>
        </p:txBody>
      </p:sp>
      <p:sp>
        <p:nvSpPr>
          <p:cNvPr id="3" name="Content Placeholder 2">
            <a:extLst>
              <a:ext uri="{FF2B5EF4-FFF2-40B4-BE49-F238E27FC236}">
                <a16:creationId xmlns:a16="http://schemas.microsoft.com/office/drawing/2014/main" id="{9BDFB057-3571-47ED-A408-FAB2FCF16BC5}"/>
              </a:ext>
            </a:extLst>
          </p:cNvPr>
          <p:cNvSpPr>
            <a:spLocks noGrp="1"/>
          </p:cNvSpPr>
          <p:nvPr>
            <p:ph idx="1"/>
          </p:nvPr>
        </p:nvSpPr>
        <p:spPr>
          <a:xfrm>
            <a:off x="1957987" y="2431765"/>
            <a:ext cx="8276026" cy="3320031"/>
          </a:xfrm>
        </p:spPr>
        <p:txBody>
          <a:bodyPr anchor="ctr">
            <a:normAutofit/>
          </a:bodyPr>
          <a:lstStyle/>
          <a:p>
            <a:r>
              <a:rPr lang="en-US" sz="2000" dirty="0">
                <a:solidFill>
                  <a:schemeClr val="tx1">
                    <a:lumMod val="85000"/>
                    <a:lumOff val="15000"/>
                  </a:schemeClr>
                </a:solidFill>
              </a:rPr>
              <a:t>The sliding scale of competence describes differences in the threshold or “level of capacity needed,” depending on the risks and benefits with which a decision may come. </a:t>
            </a:r>
          </a:p>
          <a:p>
            <a:r>
              <a:rPr lang="en-US" sz="2000" dirty="0">
                <a:solidFill>
                  <a:schemeClr val="tx1">
                    <a:lumMod val="85000"/>
                    <a:lumOff val="15000"/>
                  </a:schemeClr>
                </a:solidFill>
              </a:rPr>
              <a:t>Lower threshold on what have for lunch vs whether or not to proceed with amputation, refusing Ativan vs refusing a PEG tube</a:t>
            </a:r>
          </a:p>
          <a:p>
            <a:r>
              <a:rPr lang="en-US" sz="2000" dirty="0">
                <a:solidFill>
                  <a:schemeClr val="tx1">
                    <a:lumMod val="85000"/>
                    <a:lumOff val="15000"/>
                  </a:schemeClr>
                </a:solidFill>
              </a:rPr>
              <a:t> All patients, even those with established psychiatric diagnoses, </a:t>
            </a:r>
            <a:r>
              <a:rPr lang="en-US" sz="2000" b="1" dirty="0">
                <a:solidFill>
                  <a:schemeClr val="tx1">
                    <a:lumMod val="85000"/>
                    <a:lumOff val="15000"/>
                  </a:schemeClr>
                </a:solidFill>
              </a:rPr>
              <a:t>have decision making capacity until proven otherwise.</a:t>
            </a: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4492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BEF6892-C6E9-4112-A778-B23CD1D83C76}"/>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When assessment is necessary</a:t>
            </a:r>
          </a:p>
        </p:txBody>
      </p:sp>
      <p:sp>
        <p:nvSpPr>
          <p:cNvPr id="3" name="Content Placeholder 2">
            <a:extLst>
              <a:ext uri="{FF2B5EF4-FFF2-40B4-BE49-F238E27FC236}">
                <a16:creationId xmlns:a16="http://schemas.microsoft.com/office/drawing/2014/main" id="{7F2CD4C7-D5EE-4D35-B78E-9330C6408D5B}"/>
              </a:ext>
            </a:extLst>
          </p:cNvPr>
          <p:cNvSpPr>
            <a:spLocks noGrp="1"/>
          </p:cNvSpPr>
          <p:nvPr>
            <p:ph idx="1"/>
          </p:nvPr>
        </p:nvSpPr>
        <p:spPr>
          <a:xfrm>
            <a:off x="1957987" y="2431765"/>
            <a:ext cx="8276026" cy="3320031"/>
          </a:xfrm>
        </p:spPr>
        <p:txBody>
          <a:bodyPr anchor="ctr">
            <a:normAutofit/>
          </a:bodyPr>
          <a:lstStyle/>
          <a:p>
            <a:r>
              <a:rPr lang="en-US" sz="2000" dirty="0">
                <a:solidFill>
                  <a:schemeClr val="tx1">
                    <a:lumMod val="85000"/>
                    <a:lumOff val="15000"/>
                  </a:schemeClr>
                </a:solidFill>
              </a:rPr>
              <a:t>For treatment</a:t>
            </a:r>
          </a:p>
          <a:p>
            <a:r>
              <a:rPr lang="en-US" sz="2000" dirty="0">
                <a:solidFill>
                  <a:schemeClr val="tx1">
                    <a:lumMod val="85000"/>
                    <a:lumOff val="15000"/>
                  </a:schemeClr>
                </a:solidFill>
              </a:rPr>
              <a:t>When a patient refuses treatment </a:t>
            </a:r>
          </a:p>
          <a:p>
            <a:r>
              <a:rPr lang="en-US" sz="2000" dirty="0">
                <a:solidFill>
                  <a:schemeClr val="tx1">
                    <a:lumMod val="85000"/>
                    <a:lumOff val="15000"/>
                  </a:schemeClr>
                </a:solidFill>
              </a:rPr>
              <a:t>When a patient decides on an alternative treatment</a:t>
            </a:r>
          </a:p>
          <a:p>
            <a:endParaRPr lang="en-US" sz="2000" dirty="0">
              <a:solidFill>
                <a:schemeClr val="tx1">
                  <a:lumMod val="85000"/>
                  <a:lumOff val="15000"/>
                </a:schemeClr>
              </a:solidFill>
            </a:endParaRPr>
          </a:p>
          <a:p>
            <a:r>
              <a:rPr lang="en-US" sz="2000" dirty="0">
                <a:solidFill>
                  <a:schemeClr val="tx1">
                    <a:lumMod val="85000"/>
                    <a:lumOff val="15000"/>
                  </a:schemeClr>
                </a:solidFill>
              </a:rPr>
              <a:t>“…determining decision making capacity involves evaluating the process the person uses to make the decision, </a:t>
            </a:r>
            <a:r>
              <a:rPr lang="en-US" sz="2000" b="1" dirty="0">
                <a:solidFill>
                  <a:schemeClr val="tx1">
                    <a:lumMod val="85000"/>
                    <a:lumOff val="15000"/>
                  </a:schemeClr>
                </a:solidFill>
              </a:rPr>
              <a:t>not whether the final decision is in accord with the team’s recommendation</a:t>
            </a:r>
            <a:r>
              <a:rPr lang="en-US" sz="2000" dirty="0">
                <a:solidFill>
                  <a:schemeClr val="tx1">
                    <a:lumMod val="85000"/>
                    <a:lumOff val="15000"/>
                  </a:schemeClr>
                </a:solidFill>
              </a:rPr>
              <a:t>.”</a:t>
            </a: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5113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E1F5085-6F89-4A42-A055-57314DBD42EF}"/>
              </a:ext>
            </a:extLst>
          </p:cNvPr>
          <p:cNvSpPr>
            <a:spLocks noGrp="1"/>
          </p:cNvSpPr>
          <p:nvPr>
            <p:ph type="title"/>
          </p:nvPr>
        </p:nvSpPr>
        <p:spPr>
          <a:xfrm>
            <a:off x="1137036" y="548640"/>
            <a:ext cx="9543405" cy="1188720"/>
          </a:xfrm>
        </p:spPr>
        <p:txBody>
          <a:bodyPr>
            <a:normAutofit/>
          </a:bodyPr>
          <a:lstStyle/>
          <a:p>
            <a:r>
              <a:rPr lang="en-US" dirty="0">
                <a:solidFill>
                  <a:schemeClr val="tx1">
                    <a:lumMod val="85000"/>
                    <a:lumOff val="15000"/>
                  </a:schemeClr>
                </a:solidFill>
              </a:rPr>
              <a:t>Four Key Components</a:t>
            </a:r>
          </a:p>
        </p:txBody>
      </p:sp>
      <p:sp>
        <p:nvSpPr>
          <p:cNvPr id="3" name="Content Placeholder 2">
            <a:extLst>
              <a:ext uri="{FF2B5EF4-FFF2-40B4-BE49-F238E27FC236}">
                <a16:creationId xmlns:a16="http://schemas.microsoft.com/office/drawing/2014/main" id="{7589FF1B-FFE4-4BC0-B2F4-AF89B8272E60}"/>
              </a:ext>
            </a:extLst>
          </p:cNvPr>
          <p:cNvSpPr>
            <a:spLocks noGrp="1"/>
          </p:cNvSpPr>
          <p:nvPr>
            <p:ph idx="1"/>
          </p:nvPr>
        </p:nvSpPr>
        <p:spPr>
          <a:xfrm>
            <a:off x="1957987" y="2431765"/>
            <a:ext cx="8276026" cy="3320031"/>
          </a:xfrm>
        </p:spPr>
        <p:txBody>
          <a:bodyPr anchor="ctr">
            <a:normAutofit/>
          </a:bodyPr>
          <a:lstStyle/>
          <a:p>
            <a:r>
              <a:rPr lang="en-US" sz="2000" dirty="0">
                <a:solidFill>
                  <a:schemeClr val="tx1">
                    <a:lumMod val="85000"/>
                    <a:lumOff val="15000"/>
                  </a:schemeClr>
                </a:solidFill>
              </a:rPr>
              <a:t>Communicating a choice</a:t>
            </a:r>
          </a:p>
          <a:p>
            <a:r>
              <a:rPr lang="en-US" sz="2000" dirty="0">
                <a:solidFill>
                  <a:schemeClr val="tx1">
                    <a:lumMod val="85000"/>
                    <a:lumOff val="15000"/>
                  </a:schemeClr>
                </a:solidFill>
              </a:rPr>
              <a:t>Understanding the options as well as risks and benefits </a:t>
            </a:r>
          </a:p>
          <a:p>
            <a:r>
              <a:rPr lang="en-US" sz="2000" dirty="0">
                <a:solidFill>
                  <a:schemeClr val="tx1">
                    <a:lumMod val="85000"/>
                    <a:lumOff val="15000"/>
                  </a:schemeClr>
                </a:solidFill>
              </a:rPr>
              <a:t>Appreciating how it applies to them, whether they believe it to be the case</a:t>
            </a:r>
          </a:p>
          <a:p>
            <a:r>
              <a:rPr lang="en-US" sz="2000" dirty="0">
                <a:solidFill>
                  <a:schemeClr val="tx1">
                    <a:lumMod val="85000"/>
                    <a:lumOff val="15000"/>
                  </a:schemeClr>
                </a:solidFill>
              </a:rPr>
              <a:t>Reasoning behind the choice – balancing pluses and minuses, being consistent</a:t>
            </a: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7972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D371803-BE4D-498F-91C8-56BA794353B8}"/>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Role of Psychiatry</a:t>
            </a:r>
          </a:p>
        </p:txBody>
      </p:sp>
      <p:sp>
        <p:nvSpPr>
          <p:cNvPr id="3" name="Content Placeholder 2">
            <a:extLst>
              <a:ext uri="{FF2B5EF4-FFF2-40B4-BE49-F238E27FC236}">
                <a16:creationId xmlns:a16="http://schemas.microsoft.com/office/drawing/2014/main" id="{D840590E-E1AF-47E2-B44B-3C27C9036EA2}"/>
              </a:ext>
            </a:extLst>
          </p:cNvPr>
          <p:cNvSpPr>
            <a:spLocks noGrp="1"/>
          </p:cNvSpPr>
          <p:nvPr>
            <p:ph idx="1"/>
          </p:nvPr>
        </p:nvSpPr>
        <p:spPr>
          <a:xfrm>
            <a:off x="1957987" y="2431765"/>
            <a:ext cx="8276026" cy="3320031"/>
          </a:xfrm>
        </p:spPr>
        <p:txBody>
          <a:bodyPr anchor="ctr">
            <a:normAutofit/>
          </a:bodyPr>
          <a:lstStyle/>
          <a:p>
            <a:r>
              <a:rPr lang="en-US" sz="2000" b="1" dirty="0">
                <a:solidFill>
                  <a:schemeClr val="tx1">
                    <a:lumMod val="85000"/>
                    <a:lumOff val="15000"/>
                  </a:schemeClr>
                </a:solidFill>
              </a:rPr>
              <a:t>Mental illnesses may affect decision-making capacity, and in those patients, psychiatrists are best suited to assess capacity. </a:t>
            </a:r>
          </a:p>
          <a:p>
            <a:r>
              <a:rPr lang="en-US" sz="2000" dirty="0">
                <a:solidFill>
                  <a:schemeClr val="tx1">
                    <a:lumMod val="85000"/>
                    <a:lumOff val="15000"/>
                  </a:schemeClr>
                </a:solidFill>
              </a:rPr>
              <a:t>They can be consulted in all other cases as well, at the discretion of the attending</a:t>
            </a:r>
          </a:p>
          <a:p>
            <a:r>
              <a:rPr lang="en-US" sz="2000" dirty="0">
                <a:solidFill>
                  <a:schemeClr val="tx1">
                    <a:lumMod val="85000"/>
                    <a:lumOff val="15000"/>
                  </a:schemeClr>
                </a:solidFill>
              </a:rPr>
              <a:t>The patient has a right to refuse a capacity assessment by a consultant, and his or her refusal must be respected. </a:t>
            </a:r>
          </a:p>
          <a:p>
            <a:r>
              <a:rPr lang="en-US" sz="2000" dirty="0">
                <a:solidFill>
                  <a:schemeClr val="tx1">
                    <a:lumMod val="85000"/>
                    <a:lumOff val="15000"/>
                  </a:schemeClr>
                </a:solidFill>
              </a:rPr>
              <a:t>Patients should not be compelled or coerced into agreeing to an assessment</a:t>
            </a:r>
          </a:p>
          <a:p>
            <a:r>
              <a:rPr lang="en-US" sz="2000" dirty="0">
                <a:solidFill>
                  <a:schemeClr val="tx1">
                    <a:lumMod val="85000"/>
                    <a:lumOff val="15000"/>
                  </a:schemeClr>
                </a:solidFill>
              </a:rPr>
              <a:t>In those cases, the responsibility will fall upon the primary physician</a:t>
            </a: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1219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560BACB-910D-4EEB-8D38-3515E02FB29A}"/>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Prevalence</a:t>
            </a:r>
          </a:p>
        </p:txBody>
      </p:sp>
      <p:sp>
        <p:nvSpPr>
          <p:cNvPr id="3" name="Content Placeholder 2">
            <a:extLst>
              <a:ext uri="{FF2B5EF4-FFF2-40B4-BE49-F238E27FC236}">
                <a16:creationId xmlns:a16="http://schemas.microsoft.com/office/drawing/2014/main" id="{F8761E5A-BA18-43A8-9F9D-6B1A71D8F7AF}"/>
              </a:ext>
            </a:extLst>
          </p:cNvPr>
          <p:cNvSpPr>
            <a:spLocks noGrp="1"/>
          </p:cNvSpPr>
          <p:nvPr>
            <p:ph idx="1"/>
          </p:nvPr>
        </p:nvSpPr>
        <p:spPr>
          <a:xfrm>
            <a:off x="1957987" y="2431765"/>
            <a:ext cx="8276026" cy="3320031"/>
          </a:xfrm>
        </p:spPr>
        <p:txBody>
          <a:bodyPr anchor="ctr">
            <a:normAutofit/>
          </a:bodyPr>
          <a:lstStyle/>
          <a:p>
            <a:r>
              <a:rPr lang="en-US" sz="2000" b="0" i="0">
                <a:solidFill>
                  <a:schemeClr val="tx1">
                    <a:lumMod val="85000"/>
                    <a:lumOff val="15000"/>
                  </a:schemeClr>
                </a:solidFill>
                <a:effectLst/>
                <a:latin typeface="Roboto" panose="02000000000000000000" pitchFamily="2" charset="0"/>
              </a:rPr>
              <a:t> ”An analysis of eight studies showed that </a:t>
            </a:r>
            <a:r>
              <a:rPr lang="en-US" sz="2000" b="1" i="0">
                <a:solidFill>
                  <a:schemeClr val="tx1">
                    <a:lumMod val="85000"/>
                    <a:lumOff val="15000"/>
                  </a:schemeClr>
                </a:solidFill>
                <a:effectLst/>
                <a:latin typeface="Roboto" panose="02000000000000000000" pitchFamily="2" charset="0"/>
              </a:rPr>
              <a:t>physicians could identify only 42% of patients with incapacity </a:t>
            </a:r>
            <a:r>
              <a:rPr lang="en-US" sz="2000" b="0" i="0">
                <a:solidFill>
                  <a:schemeClr val="tx1">
                    <a:lumMod val="85000"/>
                    <a:lumOff val="15000"/>
                  </a:schemeClr>
                </a:solidFill>
                <a:effectLst/>
                <a:latin typeface="Roboto" panose="02000000000000000000" pitchFamily="2" charset="0"/>
              </a:rPr>
              <a:t>as determined by a formal evaluation.</a:t>
            </a:r>
            <a:r>
              <a:rPr lang="en-US" sz="2000" b="0" i="0" u="sng" baseline="30000">
                <a:solidFill>
                  <a:schemeClr val="tx1">
                    <a:lumMod val="85000"/>
                    <a:lumOff val="15000"/>
                  </a:schemeClr>
                </a:solidFill>
                <a:effectLst/>
                <a:latin typeface="Roboto" panose="02000000000000000000" pitchFamily="2" charset="0"/>
                <a:hlinkClick r:id="rId2"/>
              </a:rPr>
              <a:t>2</a:t>
            </a:r>
            <a:r>
              <a:rPr lang="en-US" sz="2000" b="0" i="0">
                <a:solidFill>
                  <a:schemeClr val="tx1">
                    <a:lumMod val="85000"/>
                    <a:lumOff val="15000"/>
                  </a:schemeClr>
                </a:solidFill>
                <a:effectLst/>
                <a:latin typeface="Roboto" panose="02000000000000000000" pitchFamily="2" charset="0"/>
              </a:rPr>
              <a:t> </a:t>
            </a:r>
          </a:p>
          <a:p>
            <a:r>
              <a:rPr lang="en-US" sz="2000" b="0" i="0">
                <a:solidFill>
                  <a:schemeClr val="tx1">
                    <a:lumMod val="85000"/>
                    <a:lumOff val="15000"/>
                  </a:schemeClr>
                </a:solidFill>
                <a:effectLst/>
                <a:latin typeface="Roboto" panose="02000000000000000000" pitchFamily="2" charset="0"/>
              </a:rPr>
              <a:t>It is not clear whether underdiagnosis is the result of physicians' inability to recognize incapacity or their reluctance to make the diagnosis.”</a:t>
            </a:r>
            <a:endParaRPr lang="en-US" sz="200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1426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13CE310-7768-4C81-A4B9-5B340E2EFE20}"/>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Recommendations for Practice</a:t>
            </a:r>
          </a:p>
        </p:txBody>
      </p:sp>
      <p:sp>
        <p:nvSpPr>
          <p:cNvPr id="3" name="Content Placeholder 2">
            <a:extLst>
              <a:ext uri="{FF2B5EF4-FFF2-40B4-BE49-F238E27FC236}">
                <a16:creationId xmlns:a16="http://schemas.microsoft.com/office/drawing/2014/main" id="{A9E17D80-7299-451D-A8FD-30290F8D7985}"/>
              </a:ext>
            </a:extLst>
          </p:cNvPr>
          <p:cNvSpPr>
            <a:spLocks noGrp="1"/>
          </p:cNvSpPr>
          <p:nvPr>
            <p:ph idx="1"/>
          </p:nvPr>
        </p:nvSpPr>
        <p:spPr>
          <a:xfrm>
            <a:off x="1957987" y="2431765"/>
            <a:ext cx="8276026" cy="3320031"/>
          </a:xfrm>
        </p:spPr>
        <p:txBody>
          <a:bodyPr anchor="ctr">
            <a:normAutofit/>
          </a:bodyPr>
          <a:lstStyle/>
          <a:p>
            <a:r>
              <a:rPr lang="en-US" sz="2000">
                <a:solidFill>
                  <a:schemeClr val="tx1">
                    <a:lumMod val="85000"/>
                    <a:lumOff val="15000"/>
                  </a:schemeClr>
                </a:solidFill>
                <a:latin typeface="Roboto" panose="020B0604020202020204" pitchFamily="2" charset="0"/>
              </a:rPr>
              <a:t>A</a:t>
            </a:r>
            <a:r>
              <a:rPr lang="en-US" sz="2000" b="0" i="0">
                <a:solidFill>
                  <a:schemeClr val="tx1">
                    <a:lumMod val="85000"/>
                    <a:lumOff val="15000"/>
                  </a:schemeClr>
                </a:solidFill>
                <a:effectLst/>
                <a:latin typeface="Roboto" panose="020B0604020202020204" pitchFamily="2" charset="0"/>
              </a:rPr>
              <a:t>ssess language or communication barriers interfering with the patient's understanding</a:t>
            </a:r>
          </a:p>
          <a:p>
            <a:r>
              <a:rPr lang="en-US" sz="2000">
                <a:solidFill>
                  <a:schemeClr val="tx1">
                    <a:lumMod val="85000"/>
                    <a:lumOff val="15000"/>
                  </a:schemeClr>
                </a:solidFill>
                <a:latin typeface="Roboto" panose="020B0604020202020204" pitchFamily="2" charset="0"/>
              </a:rPr>
              <a:t>T</a:t>
            </a:r>
            <a:r>
              <a:rPr lang="en-US" sz="2000" b="0" i="0">
                <a:solidFill>
                  <a:schemeClr val="tx1">
                    <a:lumMod val="85000"/>
                    <a:lumOff val="15000"/>
                  </a:schemeClr>
                </a:solidFill>
                <a:effectLst/>
                <a:latin typeface="Roboto" panose="020B0604020202020204" pitchFamily="2" charset="0"/>
              </a:rPr>
              <a:t>reat reversible causes of incapacity</a:t>
            </a:r>
          </a:p>
          <a:p>
            <a:r>
              <a:rPr lang="en-US" sz="2000">
                <a:solidFill>
                  <a:schemeClr val="tx1">
                    <a:lumMod val="85000"/>
                    <a:lumOff val="15000"/>
                  </a:schemeClr>
                </a:solidFill>
                <a:latin typeface="Roboto" panose="020B0604020202020204" pitchFamily="2" charset="0"/>
              </a:rPr>
              <a:t>I</a:t>
            </a:r>
            <a:r>
              <a:rPr lang="en-US" sz="2000" b="0" i="0">
                <a:solidFill>
                  <a:schemeClr val="tx1">
                    <a:lumMod val="85000"/>
                    <a:lumOff val="15000"/>
                  </a:schemeClr>
                </a:solidFill>
                <a:effectLst/>
                <a:latin typeface="Roboto" panose="020B0604020202020204" pitchFamily="2" charset="0"/>
              </a:rPr>
              <a:t>f needed, the use a formal tool to assess capacity and cognition.</a:t>
            </a:r>
          </a:p>
          <a:p>
            <a:r>
              <a:rPr lang="en-US" sz="2000" b="0" i="0">
                <a:solidFill>
                  <a:schemeClr val="tx1">
                    <a:lumMod val="85000"/>
                    <a:lumOff val="15000"/>
                  </a:schemeClr>
                </a:solidFill>
                <a:effectLst/>
                <a:latin typeface="Roboto" panose="02000000000000000000" pitchFamily="2" charset="0"/>
              </a:rPr>
              <a:t>Use of a standard cognitive assessment instrument is helpful in assessing for capacity when patients score at the extremes of the scale (very high score favors capacity and very low score favors incapacity).</a:t>
            </a:r>
            <a:endParaRPr lang="en-US" sz="200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2383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7CADDE6-80F0-4FD9-B1F7-09417E6F2C5A}"/>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Aids</a:t>
            </a:r>
          </a:p>
        </p:txBody>
      </p:sp>
      <p:sp>
        <p:nvSpPr>
          <p:cNvPr id="3" name="Content Placeholder 2">
            <a:extLst>
              <a:ext uri="{FF2B5EF4-FFF2-40B4-BE49-F238E27FC236}">
                <a16:creationId xmlns:a16="http://schemas.microsoft.com/office/drawing/2014/main" id="{6219DCA0-EDBE-4549-A0C7-9962361AD4DB}"/>
              </a:ext>
            </a:extLst>
          </p:cNvPr>
          <p:cNvSpPr>
            <a:spLocks noGrp="1"/>
          </p:cNvSpPr>
          <p:nvPr>
            <p:ph idx="1"/>
          </p:nvPr>
        </p:nvSpPr>
        <p:spPr>
          <a:xfrm>
            <a:off x="1957987" y="2431765"/>
            <a:ext cx="8276026" cy="3320031"/>
          </a:xfrm>
        </p:spPr>
        <p:txBody>
          <a:bodyPr anchor="ctr">
            <a:normAutofit/>
          </a:bodyPr>
          <a:lstStyle/>
          <a:p>
            <a:r>
              <a:rPr lang="en-US" sz="2000" b="0" i="0">
                <a:solidFill>
                  <a:schemeClr val="tx1">
                    <a:lumMod val="85000"/>
                    <a:lumOff val="15000"/>
                  </a:schemeClr>
                </a:solidFill>
                <a:effectLst/>
                <a:latin typeface="Roboto" panose="02000000000000000000" pitchFamily="2" charset="0"/>
              </a:rPr>
              <a:t>Aid to Capacity Evaluation</a:t>
            </a:r>
          </a:p>
          <a:p>
            <a:r>
              <a:rPr lang="en-US" sz="2000">
                <a:solidFill>
                  <a:schemeClr val="tx1">
                    <a:lumMod val="85000"/>
                    <a:lumOff val="15000"/>
                  </a:schemeClr>
                </a:solidFill>
                <a:latin typeface="Roboto" panose="02000000000000000000" pitchFamily="2" charset="0"/>
              </a:rPr>
              <a:t>Hopkins Competency Assessment</a:t>
            </a:r>
          </a:p>
          <a:p>
            <a:r>
              <a:rPr lang="en-US" sz="2000">
                <a:solidFill>
                  <a:schemeClr val="tx1">
                    <a:lumMod val="85000"/>
                    <a:lumOff val="15000"/>
                  </a:schemeClr>
                </a:solidFill>
                <a:latin typeface="Roboto" panose="02000000000000000000" pitchFamily="2" charset="0"/>
              </a:rPr>
              <a:t>MacArthur Competence Assessment Tool</a:t>
            </a:r>
            <a:endParaRPr lang="en-US" sz="200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2712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33C6C46-323D-46BD-9C87-12DD1EA6AC1F}"/>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If The Patient Lacks Capacity</a:t>
            </a:r>
          </a:p>
        </p:txBody>
      </p:sp>
      <p:sp>
        <p:nvSpPr>
          <p:cNvPr id="3" name="Content Placeholder 2">
            <a:extLst>
              <a:ext uri="{FF2B5EF4-FFF2-40B4-BE49-F238E27FC236}">
                <a16:creationId xmlns:a16="http://schemas.microsoft.com/office/drawing/2014/main" id="{B5B48EBB-E98A-4EE3-9482-0F30E120DC83}"/>
              </a:ext>
            </a:extLst>
          </p:cNvPr>
          <p:cNvSpPr>
            <a:spLocks noGrp="1"/>
          </p:cNvSpPr>
          <p:nvPr>
            <p:ph idx="1"/>
          </p:nvPr>
        </p:nvSpPr>
        <p:spPr>
          <a:xfrm>
            <a:off x="1957987" y="2431765"/>
            <a:ext cx="8276026" cy="3320031"/>
          </a:xfrm>
        </p:spPr>
        <p:txBody>
          <a:bodyPr anchor="ctr">
            <a:normAutofit/>
          </a:bodyPr>
          <a:lstStyle/>
          <a:p>
            <a:r>
              <a:rPr lang="en-US" sz="1400">
                <a:solidFill>
                  <a:schemeClr val="tx1">
                    <a:lumMod val="85000"/>
                    <a:lumOff val="15000"/>
                  </a:schemeClr>
                </a:solidFill>
                <a:latin typeface="Roboto" panose="02000000000000000000" pitchFamily="2" charset="0"/>
              </a:rPr>
              <a:t>C</a:t>
            </a:r>
            <a:r>
              <a:rPr lang="en-US" sz="1400" b="0">
                <a:solidFill>
                  <a:schemeClr val="tx1">
                    <a:lumMod val="85000"/>
                    <a:lumOff val="15000"/>
                  </a:schemeClr>
                </a:solidFill>
                <a:effectLst/>
                <a:latin typeface="Roboto" panose="02000000000000000000" pitchFamily="2" charset="0"/>
              </a:rPr>
              <a:t>onsent for treatment must be obtained from other sources. </a:t>
            </a:r>
          </a:p>
          <a:p>
            <a:r>
              <a:rPr lang="en-US" sz="1400" b="0">
                <a:solidFill>
                  <a:schemeClr val="tx1">
                    <a:lumMod val="85000"/>
                    <a:lumOff val="15000"/>
                  </a:schemeClr>
                </a:solidFill>
                <a:effectLst/>
                <a:latin typeface="Roboto" panose="02000000000000000000" pitchFamily="2" charset="0"/>
              </a:rPr>
              <a:t>If the patient has an advance directive it should be used to guide decisions. </a:t>
            </a:r>
          </a:p>
          <a:p>
            <a:r>
              <a:rPr lang="en-US" sz="1400" b="0">
                <a:solidFill>
                  <a:schemeClr val="tx1">
                    <a:lumMod val="85000"/>
                    <a:lumOff val="15000"/>
                  </a:schemeClr>
                </a:solidFill>
                <a:effectLst/>
                <a:latin typeface="Roboto" panose="02000000000000000000" pitchFamily="2" charset="0"/>
              </a:rPr>
              <a:t>If not, designee  with medical power of attorney should be contacted. </a:t>
            </a:r>
          </a:p>
          <a:p>
            <a:r>
              <a:rPr lang="en-US" sz="1400" b="0">
                <a:solidFill>
                  <a:schemeClr val="tx1">
                    <a:lumMod val="85000"/>
                    <a:lumOff val="15000"/>
                  </a:schemeClr>
                </a:solidFill>
                <a:effectLst/>
                <a:latin typeface="Roboto" panose="02000000000000000000" pitchFamily="2" charset="0"/>
              </a:rPr>
              <a:t>If there is no valid medical power of attorney, the closest relative usually becomes the surrogate. The priority of relatives varies by state, but the typical order is spouse, adult children, parents, siblings, and other relatives.</a:t>
            </a:r>
          </a:p>
          <a:p>
            <a:r>
              <a:rPr lang="en-US" sz="1400" b="0">
                <a:solidFill>
                  <a:schemeClr val="tx1">
                    <a:lumMod val="85000"/>
                    <a:lumOff val="15000"/>
                  </a:schemeClr>
                </a:solidFill>
                <a:effectLst/>
                <a:latin typeface="Roboto" panose="02000000000000000000" pitchFamily="2" charset="0"/>
              </a:rPr>
              <a:t>Up to 16% of patients in intensive care units do not have a known relative or medical power of attorney, so a court-appointed health fiduciary is an option.</a:t>
            </a:r>
            <a:r>
              <a:rPr lang="en-US" sz="1400" b="0" u="sng" baseline="30000">
                <a:solidFill>
                  <a:schemeClr val="tx1">
                    <a:lumMod val="85000"/>
                    <a:lumOff val="15000"/>
                  </a:schemeClr>
                </a:solidFill>
                <a:effectLst/>
                <a:latin typeface="Roboto" panose="02000000000000000000" pitchFamily="2" charset="0"/>
                <a:hlinkClick r:id="rId2"/>
              </a:rPr>
              <a:t>18</a:t>
            </a:r>
            <a:r>
              <a:rPr lang="en-US" sz="1400" b="0">
                <a:solidFill>
                  <a:schemeClr val="tx1">
                    <a:lumMod val="85000"/>
                    <a:lumOff val="15000"/>
                  </a:schemeClr>
                </a:solidFill>
                <a:effectLst/>
                <a:latin typeface="Roboto" panose="02000000000000000000" pitchFamily="2" charset="0"/>
              </a:rPr>
              <a:t> </a:t>
            </a:r>
          </a:p>
          <a:p>
            <a:r>
              <a:rPr lang="en-US" sz="1400" b="0">
                <a:solidFill>
                  <a:schemeClr val="tx1">
                    <a:lumMod val="85000"/>
                    <a:lumOff val="15000"/>
                  </a:schemeClr>
                </a:solidFill>
                <a:effectLst/>
                <a:latin typeface="Roboto" panose="02000000000000000000" pitchFamily="2" charset="0"/>
              </a:rPr>
              <a:t>If the patient is not able to give consent and delaying care to identify a surrogate will increase the risk of death or serious harm, </a:t>
            </a:r>
            <a:r>
              <a:rPr lang="en-US" sz="1400" b="1">
                <a:solidFill>
                  <a:schemeClr val="tx1">
                    <a:lumMod val="85000"/>
                    <a:lumOff val="15000"/>
                  </a:schemeClr>
                </a:solidFill>
                <a:effectLst/>
                <a:latin typeface="Roboto" panose="02000000000000000000" pitchFamily="2" charset="0"/>
              </a:rPr>
              <a:t>the physician can provide emergency care without formal consent </a:t>
            </a:r>
            <a:r>
              <a:rPr lang="en-US" sz="1400" b="0">
                <a:solidFill>
                  <a:schemeClr val="tx1">
                    <a:lumMod val="85000"/>
                    <a:lumOff val="15000"/>
                  </a:schemeClr>
                </a:solidFill>
                <a:effectLst/>
                <a:latin typeface="Roboto" panose="02000000000000000000" pitchFamily="2" charset="0"/>
              </a:rPr>
              <a:t>under the assumption that a reasonable person would have consented to the treatment.</a:t>
            </a:r>
            <a:r>
              <a:rPr lang="en-US" sz="1400" b="0" u="sng" baseline="30000">
                <a:solidFill>
                  <a:schemeClr val="tx1">
                    <a:lumMod val="85000"/>
                    <a:lumOff val="15000"/>
                  </a:schemeClr>
                </a:solidFill>
                <a:effectLst/>
                <a:latin typeface="Roboto" panose="02000000000000000000" pitchFamily="2" charset="0"/>
                <a:hlinkClick r:id="rId3"/>
              </a:rPr>
              <a:t>4</a:t>
            </a:r>
            <a:endParaRPr lang="en-US" sz="1400" b="0">
              <a:solidFill>
                <a:schemeClr val="tx1">
                  <a:lumMod val="85000"/>
                  <a:lumOff val="15000"/>
                </a:schemeClr>
              </a:solidFill>
              <a:effectLst/>
              <a:latin typeface="Roboto" panose="02000000000000000000" pitchFamily="2" charset="0"/>
            </a:endParaRPr>
          </a:p>
          <a:p>
            <a:endParaRPr lang="en-US" sz="140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3670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BADDDC8-468D-497D-9FBC-119B844DCBE6}"/>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Legal Holds</a:t>
            </a:r>
          </a:p>
        </p:txBody>
      </p:sp>
      <p:sp>
        <p:nvSpPr>
          <p:cNvPr id="3" name="Content Placeholder 2">
            <a:extLst>
              <a:ext uri="{FF2B5EF4-FFF2-40B4-BE49-F238E27FC236}">
                <a16:creationId xmlns:a16="http://schemas.microsoft.com/office/drawing/2014/main" id="{1AC82427-0476-4522-A1BC-F9094C74F702}"/>
              </a:ext>
            </a:extLst>
          </p:cNvPr>
          <p:cNvSpPr>
            <a:spLocks noGrp="1"/>
          </p:cNvSpPr>
          <p:nvPr>
            <p:ph idx="1"/>
          </p:nvPr>
        </p:nvSpPr>
        <p:spPr>
          <a:xfrm>
            <a:off x="1957987" y="2431765"/>
            <a:ext cx="8276026" cy="3320031"/>
          </a:xfrm>
        </p:spPr>
        <p:txBody>
          <a:bodyPr anchor="ctr">
            <a:normAutofit/>
          </a:bodyPr>
          <a:lstStyle/>
          <a:p>
            <a:r>
              <a:rPr lang="en-US" sz="2000" b="1">
                <a:solidFill>
                  <a:schemeClr val="tx1">
                    <a:lumMod val="85000"/>
                    <a:lumOff val="15000"/>
                  </a:schemeClr>
                </a:solidFill>
              </a:rPr>
              <a:t>Lanterman–Petris–Short (LPS) Act </a:t>
            </a:r>
            <a:r>
              <a:rPr lang="en-US" sz="2000">
                <a:solidFill>
                  <a:schemeClr val="tx1">
                    <a:lumMod val="85000"/>
                    <a:lumOff val="15000"/>
                  </a:schemeClr>
                </a:solidFill>
              </a:rPr>
              <a:t>concerns the involuntary civil commitment to a mental health institution in the State of California. The Act went into full effect on July 1, 1972</a:t>
            </a:r>
          </a:p>
          <a:p>
            <a:r>
              <a:rPr lang="en-US" sz="2000">
                <a:solidFill>
                  <a:schemeClr val="tx1">
                    <a:lumMod val="85000"/>
                    <a:lumOff val="15000"/>
                  </a:schemeClr>
                </a:solidFill>
              </a:rPr>
              <a:t>Danger to Self</a:t>
            </a:r>
          </a:p>
          <a:p>
            <a:r>
              <a:rPr lang="en-US" sz="2000">
                <a:solidFill>
                  <a:schemeClr val="tx1">
                    <a:lumMod val="85000"/>
                    <a:lumOff val="15000"/>
                  </a:schemeClr>
                </a:solidFill>
              </a:rPr>
              <a:t>Danger to Others</a:t>
            </a:r>
          </a:p>
          <a:p>
            <a:r>
              <a:rPr lang="en-US" sz="2000">
                <a:solidFill>
                  <a:schemeClr val="tx1">
                    <a:lumMod val="85000"/>
                    <a:lumOff val="15000"/>
                  </a:schemeClr>
                </a:solidFill>
              </a:rPr>
              <a:t>Grave Disability</a:t>
            </a: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1015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0470986-C6E6-4F8D-88B7-4BD4E1F33B59}"/>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7 articles of intent</a:t>
            </a:r>
          </a:p>
        </p:txBody>
      </p:sp>
      <p:sp>
        <p:nvSpPr>
          <p:cNvPr id="3" name="Content Placeholder 2">
            <a:extLst>
              <a:ext uri="{FF2B5EF4-FFF2-40B4-BE49-F238E27FC236}">
                <a16:creationId xmlns:a16="http://schemas.microsoft.com/office/drawing/2014/main" id="{359E4DC9-776F-4F3C-8955-958F510B2D84}"/>
              </a:ext>
            </a:extLst>
          </p:cNvPr>
          <p:cNvSpPr>
            <a:spLocks noGrp="1"/>
          </p:cNvSpPr>
          <p:nvPr>
            <p:ph idx="1"/>
          </p:nvPr>
        </p:nvSpPr>
        <p:spPr>
          <a:xfrm>
            <a:off x="1957987" y="2431765"/>
            <a:ext cx="8276026" cy="3320031"/>
          </a:xfrm>
        </p:spPr>
        <p:txBody>
          <a:bodyPr anchor="ctr">
            <a:normAutofit/>
          </a:bodyPr>
          <a:lstStyle/>
          <a:p>
            <a:pPr lvl="1"/>
            <a:r>
              <a:rPr lang="en-US" sz="1400">
                <a:solidFill>
                  <a:schemeClr val="tx1">
                    <a:lumMod val="85000"/>
                    <a:lumOff val="15000"/>
                  </a:schemeClr>
                </a:solidFill>
              </a:rPr>
              <a:t>To end the inappropriate, indefinite, and involuntary commitment of mentally disordered persons, people with developmental disabilities, and persons impaired by chronic alcoholism, and to eliminate legal disabilities;</a:t>
            </a:r>
          </a:p>
          <a:p>
            <a:pPr lvl="1"/>
            <a:r>
              <a:rPr lang="en-US" sz="1400">
                <a:solidFill>
                  <a:schemeClr val="tx1">
                    <a:lumMod val="85000"/>
                    <a:lumOff val="15000"/>
                  </a:schemeClr>
                </a:solidFill>
              </a:rPr>
              <a:t>To provide prompt evaluation and treatment of persons with serious mental disorders or impaired by chronic alcoholism;</a:t>
            </a:r>
          </a:p>
          <a:p>
            <a:pPr lvl="1"/>
            <a:r>
              <a:rPr lang="en-US" sz="1400">
                <a:solidFill>
                  <a:schemeClr val="tx1">
                    <a:lumMod val="85000"/>
                    <a:lumOff val="15000"/>
                  </a:schemeClr>
                </a:solidFill>
              </a:rPr>
              <a:t>To guarantee and protect public safety;</a:t>
            </a:r>
          </a:p>
          <a:p>
            <a:pPr lvl="1"/>
            <a:r>
              <a:rPr lang="en-US" sz="1400">
                <a:solidFill>
                  <a:schemeClr val="tx1">
                    <a:lumMod val="85000"/>
                    <a:lumOff val="15000"/>
                  </a:schemeClr>
                </a:solidFill>
              </a:rPr>
              <a:t>To safeguard individual rights through judicial review;</a:t>
            </a:r>
          </a:p>
          <a:p>
            <a:pPr lvl="1"/>
            <a:r>
              <a:rPr lang="en-US" sz="1400">
                <a:solidFill>
                  <a:schemeClr val="tx1">
                    <a:lumMod val="85000"/>
                    <a:lumOff val="15000"/>
                  </a:schemeClr>
                </a:solidFill>
              </a:rPr>
              <a:t>To provide individualized treatment, supervision, and placement services by a conservatorship program for gravely disabled persons;</a:t>
            </a:r>
          </a:p>
          <a:p>
            <a:pPr lvl="1"/>
            <a:r>
              <a:rPr lang="en-US" sz="1400">
                <a:solidFill>
                  <a:schemeClr val="tx1">
                    <a:lumMod val="85000"/>
                    <a:lumOff val="15000"/>
                  </a:schemeClr>
                </a:solidFill>
              </a:rPr>
              <a:t>To encourage the full use of all existing agencies, professional personnel and public funds to accomplish these objectives and to prevent duplication of services and unnecessary expenditures;</a:t>
            </a:r>
          </a:p>
          <a:p>
            <a:pPr lvl="1"/>
            <a:r>
              <a:rPr lang="en-US" sz="1400">
                <a:solidFill>
                  <a:schemeClr val="tx1">
                    <a:lumMod val="85000"/>
                    <a:lumOff val="15000"/>
                  </a:schemeClr>
                </a:solidFill>
              </a:rPr>
              <a:t>To protect mentally disordered persons and developmentally disabled persons from criminal acts</a:t>
            </a:r>
          </a:p>
          <a:p>
            <a:endParaRPr lang="en-US" sz="140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1911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827C42C-931D-405F-8883-87168023528C}"/>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Probable Cause</a:t>
            </a:r>
          </a:p>
        </p:txBody>
      </p:sp>
      <p:sp>
        <p:nvSpPr>
          <p:cNvPr id="3" name="Content Placeholder 2">
            <a:extLst>
              <a:ext uri="{FF2B5EF4-FFF2-40B4-BE49-F238E27FC236}">
                <a16:creationId xmlns:a16="http://schemas.microsoft.com/office/drawing/2014/main" id="{22CB065B-D1B6-4796-B7D8-2FB5CB97C3EC}"/>
              </a:ext>
            </a:extLst>
          </p:cNvPr>
          <p:cNvSpPr>
            <a:spLocks noGrp="1"/>
          </p:cNvSpPr>
          <p:nvPr>
            <p:ph idx="1"/>
          </p:nvPr>
        </p:nvSpPr>
        <p:spPr>
          <a:xfrm>
            <a:off x="1957987" y="2431765"/>
            <a:ext cx="8276026" cy="3320031"/>
          </a:xfrm>
        </p:spPr>
        <p:txBody>
          <a:bodyPr anchor="ctr">
            <a:normAutofit/>
          </a:bodyPr>
          <a:lstStyle/>
          <a:p>
            <a:r>
              <a:rPr lang="en-US" sz="2000">
                <a:solidFill>
                  <a:schemeClr val="tx1">
                    <a:lumMod val="85000"/>
                    <a:lumOff val="15000"/>
                  </a:schemeClr>
                </a:solidFill>
              </a:rPr>
              <a:t>Probable cause from case law (People vs Triplett) a state of facts must be  known that would lead a person of ordinary care and prudence to believe or to entertain a strong suspicion, that the person detained is mentally disordered and is a danger to himself or to others or gravely disabled.  </a:t>
            </a:r>
          </a:p>
          <a:p>
            <a:r>
              <a:rPr lang="en-US" sz="2000">
                <a:solidFill>
                  <a:schemeClr val="tx1">
                    <a:lumMod val="85000"/>
                    <a:lumOff val="15000"/>
                  </a:schemeClr>
                </a:solidFill>
              </a:rPr>
              <a:t>The peace officer must be able to point to specific and articulable facts which, taken together with rational inferences from these facts, reasonably warrant his/her belief or suspicion </a:t>
            </a:r>
          </a:p>
          <a:p>
            <a:endParaRPr lang="en-US" sz="200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2148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E87A032-4A09-442A-B8C6-648EB5DF4955}"/>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Exclusions from “Mental Health Disorder”</a:t>
            </a:r>
          </a:p>
        </p:txBody>
      </p:sp>
      <p:sp>
        <p:nvSpPr>
          <p:cNvPr id="3" name="Content Placeholder 2">
            <a:extLst>
              <a:ext uri="{FF2B5EF4-FFF2-40B4-BE49-F238E27FC236}">
                <a16:creationId xmlns:a16="http://schemas.microsoft.com/office/drawing/2014/main" id="{BEF3B470-7981-46CA-8CBD-DFCF56270294}"/>
              </a:ext>
            </a:extLst>
          </p:cNvPr>
          <p:cNvSpPr>
            <a:spLocks noGrp="1"/>
          </p:cNvSpPr>
          <p:nvPr>
            <p:ph idx="1"/>
          </p:nvPr>
        </p:nvSpPr>
        <p:spPr>
          <a:xfrm>
            <a:off x="1957987" y="2431765"/>
            <a:ext cx="8276026" cy="3320031"/>
          </a:xfrm>
        </p:spPr>
        <p:txBody>
          <a:bodyPr anchor="ctr">
            <a:normAutofit/>
          </a:bodyPr>
          <a:lstStyle/>
          <a:p>
            <a:r>
              <a:rPr lang="en-US" sz="2000">
                <a:solidFill>
                  <a:schemeClr val="tx1">
                    <a:lumMod val="85000"/>
                    <a:lumOff val="15000"/>
                  </a:schemeClr>
                </a:solidFill>
              </a:rPr>
              <a:t>Intellectual Disability (formerly Mental Retardation), epilepsy, or other developmental disabilities, alcoholism, other drug abuse, or repeated antisocial behavior do not, by themselves, constitute a mental health disorder (WIC 5585.25)</a:t>
            </a: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7402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DE2510C-F7F2-48AC-90C9-FFD703A72868}"/>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DTS</a:t>
            </a:r>
          </a:p>
        </p:txBody>
      </p:sp>
      <p:sp>
        <p:nvSpPr>
          <p:cNvPr id="3" name="Content Placeholder 2">
            <a:extLst>
              <a:ext uri="{FF2B5EF4-FFF2-40B4-BE49-F238E27FC236}">
                <a16:creationId xmlns:a16="http://schemas.microsoft.com/office/drawing/2014/main" id="{CD5EAEB9-2E4A-4269-853B-793D18D2CD33}"/>
              </a:ext>
            </a:extLst>
          </p:cNvPr>
          <p:cNvSpPr>
            <a:spLocks noGrp="1"/>
          </p:cNvSpPr>
          <p:nvPr>
            <p:ph idx="1"/>
          </p:nvPr>
        </p:nvSpPr>
        <p:spPr>
          <a:xfrm>
            <a:off x="1957987" y="2431765"/>
            <a:ext cx="8276026" cy="3320031"/>
          </a:xfrm>
        </p:spPr>
        <p:txBody>
          <a:bodyPr anchor="ctr">
            <a:normAutofit/>
          </a:bodyPr>
          <a:lstStyle/>
          <a:p>
            <a:r>
              <a:rPr lang="en-US" sz="2000" b="1">
                <a:solidFill>
                  <a:schemeClr val="tx1">
                    <a:lumMod val="85000"/>
                    <a:lumOff val="15000"/>
                  </a:schemeClr>
                </a:solidFill>
              </a:rPr>
              <a:t>Danger to self: </a:t>
            </a:r>
            <a:r>
              <a:rPr lang="en-US" sz="2000">
                <a:solidFill>
                  <a:schemeClr val="tx1">
                    <a:lumMod val="85000"/>
                    <a:lumOff val="15000"/>
                  </a:schemeClr>
                </a:solidFill>
              </a:rPr>
              <a:t>can be manifested by threats or actions indicating the intent to commit suicide or inflict serious bodily harm on oneself, or actions which place the person in serious physical jeopardy, if these actions are due to a mental health disorder</a:t>
            </a:r>
          </a:p>
          <a:p>
            <a:endParaRPr lang="en-US" sz="200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766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17D4847-7CEA-4CA8-9C48-DC14E4282C8E}"/>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DTO</a:t>
            </a:r>
          </a:p>
        </p:txBody>
      </p:sp>
      <p:sp>
        <p:nvSpPr>
          <p:cNvPr id="3" name="Content Placeholder 2">
            <a:extLst>
              <a:ext uri="{FF2B5EF4-FFF2-40B4-BE49-F238E27FC236}">
                <a16:creationId xmlns:a16="http://schemas.microsoft.com/office/drawing/2014/main" id="{F3A181C6-C9F3-4B4E-B278-30643FEAAEC8}"/>
              </a:ext>
            </a:extLst>
          </p:cNvPr>
          <p:cNvSpPr>
            <a:spLocks noGrp="1"/>
          </p:cNvSpPr>
          <p:nvPr>
            <p:ph idx="1"/>
          </p:nvPr>
        </p:nvSpPr>
        <p:spPr>
          <a:xfrm>
            <a:off x="1957987" y="2431765"/>
            <a:ext cx="8276026" cy="3320031"/>
          </a:xfrm>
        </p:spPr>
        <p:txBody>
          <a:bodyPr anchor="ctr">
            <a:normAutofit/>
          </a:bodyPr>
          <a:lstStyle/>
          <a:p>
            <a:r>
              <a:rPr lang="en-US" sz="2000" b="1">
                <a:solidFill>
                  <a:schemeClr val="tx1">
                    <a:lumMod val="85000"/>
                    <a:lumOff val="15000"/>
                  </a:schemeClr>
                </a:solidFill>
              </a:rPr>
              <a:t>Dangerous to others: </a:t>
            </a:r>
            <a:r>
              <a:rPr lang="en-US" sz="2000">
                <a:solidFill>
                  <a:schemeClr val="tx1">
                    <a:lumMod val="85000"/>
                    <a:lumOff val="15000"/>
                  </a:schemeClr>
                </a:solidFill>
              </a:rPr>
              <a:t>can be manifested by words or actions indicating a serious intent to cause bodily harm to another person due to a mental health disorder. If the dangerousness to others findings is based on the person’s threats rather than actions, the evaluator must believe it is likely that the person will carry out the threats.</a:t>
            </a:r>
          </a:p>
          <a:p>
            <a:r>
              <a:rPr lang="en-US" sz="2000">
                <a:solidFill>
                  <a:schemeClr val="tx1">
                    <a:lumMod val="85000"/>
                    <a:lumOff val="15000"/>
                  </a:schemeClr>
                </a:solidFill>
              </a:rPr>
              <a:t>Duty to Warn and Protect (Tarasoff)</a:t>
            </a:r>
          </a:p>
          <a:p>
            <a:endParaRPr lang="en-US" sz="200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07607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A123F60-F4B7-48A0-AD47-3871112461C6}"/>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Duty To Warn (Tarasoff)</a:t>
            </a:r>
          </a:p>
        </p:txBody>
      </p:sp>
      <p:sp>
        <p:nvSpPr>
          <p:cNvPr id="3" name="Content Placeholder 2">
            <a:extLst>
              <a:ext uri="{FF2B5EF4-FFF2-40B4-BE49-F238E27FC236}">
                <a16:creationId xmlns:a16="http://schemas.microsoft.com/office/drawing/2014/main" id="{D4ECB831-F676-43A7-B152-58FCE1C16116}"/>
              </a:ext>
            </a:extLst>
          </p:cNvPr>
          <p:cNvSpPr>
            <a:spLocks noGrp="1"/>
          </p:cNvSpPr>
          <p:nvPr>
            <p:ph idx="1"/>
          </p:nvPr>
        </p:nvSpPr>
        <p:spPr>
          <a:xfrm>
            <a:off x="1957987" y="2431765"/>
            <a:ext cx="8276026" cy="3320031"/>
          </a:xfrm>
        </p:spPr>
        <p:txBody>
          <a:bodyPr anchor="ctr">
            <a:normAutofit/>
          </a:bodyPr>
          <a:lstStyle/>
          <a:p>
            <a:r>
              <a:rPr lang="en-US" sz="2000" b="0" i="0">
                <a:solidFill>
                  <a:schemeClr val="tx1">
                    <a:lumMod val="85000"/>
                    <a:lumOff val="15000"/>
                  </a:schemeClr>
                </a:solidFill>
                <a:effectLst/>
                <a:latin typeface="Times New Roman" panose="02020603050405020304" pitchFamily="18" charset="0"/>
              </a:rPr>
              <a:t>The duty of a psychotherapist/MD to warn, or take other appropriate action to protect, the foreseeable victim of a patient’s violent tendencies is triggered if:</a:t>
            </a:r>
          </a:p>
          <a:p>
            <a:r>
              <a:rPr lang="en-US" sz="2000" b="0" i="0">
                <a:solidFill>
                  <a:schemeClr val="tx1">
                    <a:lumMod val="85000"/>
                    <a:lumOff val="15000"/>
                  </a:schemeClr>
                </a:solidFill>
                <a:effectLst/>
                <a:latin typeface="Times New Roman" panose="02020603050405020304" pitchFamily="18" charset="0"/>
              </a:rPr>
              <a:t>A psychotherapist/MD-patient relationship exists;</a:t>
            </a:r>
          </a:p>
          <a:p>
            <a:r>
              <a:rPr lang="en-US" sz="2000" b="0" i="0">
                <a:solidFill>
                  <a:schemeClr val="tx1">
                    <a:lumMod val="85000"/>
                    <a:lumOff val="15000"/>
                  </a:schemeClr>
                </a:solidFill>
                <a:effectLst/>
                <a:latin typeface="Times New Roman" panose="02020603050405020304" pitchFamily="18" charset="0"/>
              </a:rPr>
              <a:t>The psychotherapist/MD knows or should know that the patient is dangerous, and</a:t>
            </a:r>
          </a:p>
          <a:p>
            <a:r>
              <a:rPr lang="en-US" sz="2000" b="0" i="0">
                <a:solidFill>
                  <a:schemeClr val="tx1">
                    <a:lumMod val="85000"/>
                    <a:lumOff val="15000"/>
                  </a:schemeClr>
                </a:solidFill>
                <a:effectLst/>
                <a:latin typeface="Times New Roman" panose="02020603050405020304" pitchFamily="18" charset="0"/>
              </a:rPr>
              <a:t>There is a foreseeable victim of the patient’s violent tendencies.</a:t>
            </a:r>
          </a:p>
          <a:p>
            <a:pPr marL="0" indent="0">
              <a:buNone/>
            </a:pPr>
            <a:endParaRPr lang="en-US" sz="200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9783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4EC2D50-D766-436C-B613-A96BE7EB675B}"/>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Fulfillment of Tarasoff:</a:t>
            </a:r>
          </a:p>
        </p:txBody>
      </p:sp>
      <p:sp>
        <p:nvSpPr>
          <p:cNvPr id="3" name="Content Placeholder 2">
            <a:extLst>
              <a:ext uri="{FF2B5EF4-FFF2-40B4-BE49-F238E27FC236}">
                <a16:creationId xmlns:a16="http://schemas.microsoft.com/office/drawing/2014/main" id="{598EF5BD-D53B-42C2-AC84-F6BAD7559BB3}"/>
              </a:ext>
            </a:extLst>
          </p:cNvPr>
          <p:cNvSpPr>
            <a:spLocks noGrp="1"/>
          </p:cNvSpPr>
          <p:nvPr>
            <p:ph idx="1"/>
          </p:nvPr>
        </p:nvSpPr>
        <p:spPr>
          <a:xfrm>
            <a:off x="1957987" y="2431765"/>
            <a:ext cx="8276026" cy="3320031"/>
          </a:xfrm>
        </p:spPr>
        <p:txBody>
          <a:bodyPr anchor="ctr">
            <a:normAutofit/>
          </a:bodyPr>
          <a:lstStyle/>
          <a:p>
            <a:r>
              <a:rPr lang="en-US" sz="2000" b="0" i="0">
                <a:solidFill>
                  <a:schemeClr val="tx1">
                    <a:lumMod val="85000"/>
                    <a:lumOff val="15000"/>
                  </a:schemeClr>
                </a:solidFill>
                <a:effectLst/>
                <a:latin typeface="Times New Roman" panose="02020603050405020304" pitchFamily="18" charset="0"/>
              </a:rPr>
              <a:t>Warning to the intended victim or others likely to apprise the victim of the danger</a:t>
            </a:r>
          </a:p>
          <a:p>
            <a:r>
              <a:rPr lang="en-US" sz="2000" b="0" i="0">
                <a:solidFill>
                  <a:schemeClr val="tx1">
                    <a:lumMod val="85000"/>
                    <a:lumOff val="15000"/>
                  </a:schemeClr>
                </a:solidFill>
                <a:effectLst/>
                <a:latin typeface="Times New Roman" panose="02020603050405020304" pitchFamily="18" charset="0"/>
              </a:rPr>
              <a:t> Notifying the police.</a:t>
            </a:r>
          </a:p>
          <a:p>
            <a:endParaRPr lang="en-US" sz="200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5436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5271600-018A-4166-8D26-8BE5842CBF56}"/>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GD</a:t>
            </a:r>
          </a:p>
        </p:txBody>
      </p:sp>
      <p:sp>
        <p:nvSpPr>
          <p:cNvPr id="3" name="Content Placeholder 2">
            <a:extLst>
              <a:ext uri="{FF2B5EF4-FFF2-40B4-BE49-F238E27FC236}">
                <a16:creationId xmlns:a16="http://schemas.microsoft.com/office/drawing/2014/main" id="{650734F9-905E-4776-B91B-AF61336142EC}"/>
              </a:ext>
            </a:extLst>
          </p:cNvPr>
          <p:cNvSpPr>
            <a:spLocks noGrp="1"/>
          </p:cNvSpPr>
          <p:nvPr>
            <p:ph idx="1"/>
          </p:nvPr>
        </p:nvSpPr>
        <p:spPr>
          <a:xfrm>
            <a:off x="1957987" y="2431765"/>
            <a:ext cx="8276026" cy="3320031"/>
          </a:xfrm>
        </p:spPr>
        <p:txBody>
          <a:bodyPr anchor="ctr">
            <a:normAutofit/>
          </a:bodyPr>
          <a:lstStyle/>
          <a:p>
            <a:r>
              <a:rPr lang="en-US" sz="2000" b="1" dirty="0">
                <a:solidFill>
                  <a:schemeClr val="tx1">
                    <a:lumMod val="85000"/>
                    <a:lumOff val="15000"/>
                  </a:schemeClr>
                </a:solidFill>
              </a:rPr>
              <a:t>Gravely disabled- </a:t>
            </a:r>
            <a:r>
              <a:rPr lang="en-US" sz="2000" dirty="0">
                <a:solidFill>
                  <a:schemeClr val="tx1">
                    <a:lumMod val="85000"/>
                    <a:lumOff val="15000"/>
                  </a:schemeClr>
                </a:solidFill>
              </a:rPr>
              <a:t>a condition in which a person, as a result of a mental health disorder (rather than a chosen lifestyle or lack of funds) is unable to provide for his or her basic personal needs for food, clothing or shelter (WIC 5008). </a:t>
            </a:r>
          </a:p>
          <a:p>
            <a:r>
              <a:rPr lang="en-US" sz="2000" dirty="0">
                <a:solidFill>
                  <a:schemeClr val="tx1">
                    <a:lumMod val="85000"/>
                    <a:lumOff val="15000"/>
                  </a:schemeClr>
                </a:solidFill>
              </a:rPr>
              <a:t>The threat to harm oneself maybe through neglect or inability to care for oneself (</a:t>
            </a:r>
            <a:r>
              <a:rPr lang="en-US" sz="2000" dirty="0" err="1">
                <a:solidFill>
                  <a:schemeClr val="tx1">
                    <a:lumMod val="85000"/>
                    <a:lumOff val="15000"/>
                  </a:schemeClr>
                </a:solidFill>
              </a:rPr>
              <a:t>Doremus</a:t>
            </a:r>
            <a:r>
              <a:rPr lang="en-US" sz="2000" dirty="0">
                <a:solidFill>
                  <a:schemeClr val="tx1">
                    <a:lumMod val="85000"/>
                    <a:lumOff val="15000"/>
                  </a:schemeClr>
                </a:solidFill>
              </a:rPr>
              <a:t> v. Ferrell)</a:t>
            </a:r>
          </a:p>
          <a:p>
            <a:r>
              <a:rPr lang="en-US" sz="2000" dirty="0">
                <a:solidFill>
                  <a:schemeClr val="tx1">
                    <a:lumMod val="85000"/>
                    <a:lumOff val="15000"/>
                  </a:schemeClr>
                </a:solidFill>
              </a:rPr>
              <a:t>If a person can survive safely in freedom with the help of willing and responsible family members, friends or third parties, then he or she is not considered gravely disabled</a:t>
            </a:r>
          </a:p>
          <a:p>
            <a:r>
              <a:rPr lang="en-US" sz="2000" dirty="0">
                <a:solidFill>
                  <a:schemeClr val="tx1">
                    <a:lumMod val="85000"/>
                    <a:lumOff val="15000"/>
                  </a:schemeClr>
                </a:solidFill>
              </a:rPr>
              <a:t>Excludes Dementia!</a:t>
            </a:r>
          </a:p>
          <a:p>
            <a:endParaRPr lang="en-US" sz="2000" dirty="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5416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A9811F0-5841-447D-89F1-79AD1223A6B9}"/>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Indications of GD: Food</a:t>
            </a:r>
          </a:p>
        </p:txBody>
      </p:sp>
      <p:sp>
        <p:nvSpPr>
          <p:cNvPr id="3" name="Content Placeholder 2">
            <a:extLst>
              <a:ext uri="{FF2B5EF4-FFF2-40B4-BE49-F238E27FC236}">
                <a16:creationId xmlns:a16="http://schemas.microsoft.com/office/drawing/2014/main" id="{285F54E6-ED04-4086-AAEA-BD405E0AC8F4}"/>
              </a:ext>
            </a:extLst>
          </p:cNvPr>
          <p:cNvSpPr>
            <a:spLocks noGrp="1"/>
          </p:cNvSpPr>
          <p:nvPr>
            <p:ph idx="1"/>
          </p:nvPr>
        </p:nvSpPr>
        <p:spPr>
          <a:xfrm>
            <a:off x="1957987" y="2431765"/>
            <a:ext cx="8276026" cy="3320031"/>
          </a:xfrm>
        </p:spPr>
        <p:txBody>
          <a:bodyPr anchor="ctr">
            <a:normAutofit/>
          </a:bodyPr>
          <a:lstStyle/>
          <a:p>
            <a:r>
              <a:rPr lang="en-US" sz="2000">
                <a:solidFill>
                  <a:schemeClr val="tx1">
                    <a:lumMod val="85000"/>
                    <a:lumOff val="15000"/>
                  </a:schemeClr>
                </a:solidFill>
              </a:rPr>
              <a:t>Cannot distinguish between food and non-food</a:t>
            </a:r>
          </a:p>
          <a:p>
            <a:r>
              <a:rPr lang="en-US" sz="2000">
                <a:solidFill>
                  <a:schemeClr val="tx1">
                    <a:lumMod val="85000"/>
                    <a:lumOff val="15000"/>
                  </a:schemeClr>
                </a:solidFill>
              </a:rPr>
              <a:t>Eats food not fit for human consumption</a:t>
            </a:r>
          </a:p>
          <a:p>
            <a:r>
              <a:rPr lang="en-US" sz="2000">
                <a:solidFill>
                  <a:schemeClr val="tx1">
                    <a:lumMod val="85000"/>
                    <a:lumOff val="15000"/>
                  </a:schemeClr>
                </a:solidFill>
              </a:rPr>
              <a:t>Endangers health by gross negligence in diet and nutrition</a:t>
            </a:r>
          </a:p>
          <a:p>
            <a:r>
              <a:rPr lang="en-US" sz="2000">
                <a:solidFill>
                  <a:schemeClr val="tx1">
                    <a:lumMod val="85000"/>
                    <a:lumOff val="15000"/>
                  </a:schemeClr>
                </a:solidFill>
              </a:rPr>
              <a:t>Is dehydrated or malnourished</a:t>
            </a:r>
          </a:p>
          <a:p>
            <a:r>
              <a:rPr lang="en-US" sz="2000">
                <a:solidFill>
                  <a:schemeClr val="tx1">
                    <a:lumMod val="85000"/>
                    <a:lumOff val="15000"/>
                  </a:schemeClr>
                </a:solidFill>
              </a:rPr>
              <a:t>States intentions not to eat</a:t>
            </a:r>
          </a:p>
          <a:p>
            <a:r>
              <a:rPr lang="en-US" sz="2000">
                <a:solidFill>
                  <a:schemeClr val="tx1">
                    <a:lumMod val="85000"/>
                    <a:lumOff val="15000"/>
                  </a:schemeClr>
                </a:solidFill>
              </a:rPr>
              <a:t>Demonstrates excessive and constant food preferences or aversions –except for genuine religious reasons which endangers health</a:t>
            </a:r>
          </a:p>
          <a:p>
            <a:endParaRPr lang="en-US" sz="200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2218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2CD08BB-0F78-4DA3-98C5-099DD71D95DC}"/>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Indications of GD: Clothing</a:t>
            </a:r>
          </a:p>
        </p:txBody>
      </p:sp>
      <p:sp>
        <p:nvSpPr>
          <p:cNvPr id="3" name="Content Placeholder 2">
            <a:extLst>
              <a:ext uri="{FF2B5EF4-FFF2-40B4-BE49-F238E27FC236}">
                <a16:creationId xmlns:a16="http://schemas.microsoft.com/office/drawing/2014/main" id="{978E1C7A-8AE3-47A1-A6A1-5868FB7F2A24}"/>
              </a:ext>
            </a:extLst>
          </p:cNvPr>
          <p:cNvSpPr>
            <a:spLocks noGrp="1"/>
          </p:cNvSpPr>
          <p:nvPr>
            <p:ph idx="1"/>
          </p:nvPr>
        </p:nvSpPr>
        <p:spPr>
          <a:xfrm>
            <a:off x="1957987" y="2431765"/>
            <a:ext cx="8276026" cy="3320031"/>
          </a:xfrm>
        </p:spPr>
        <p:txBody>
          <a:bodyPr anchor="ctr">
            <a:normAutofit/>
          </a:bodyPr>
          <a:lstStyle/>
          <a:p>
            <a:r>
              <a:rPr lang="en-US" sz="2000">
                <a:solidFill>
                  <a:schemeClr val="tx1">
                    <a:lumMod val="85000"/>
                    <a:lumOff val="15000"/>
                  </a:schemeClr>
                </a:solidFill>
              </a:rPr>
              <a:t>Engages in public nudity or inadvertent exhibitions</a:t>
            </a:r>
          </a:p>
          <a:p>
            <a:r>
              <a:rPr lang="en-US" sz="2000">
                <a:solidFill>
                  <a:schemeClr val="tx1">
                    <a:lumMod val="85000"/>
                    <a:lumOff val="15000"/>
                  </a:schemeClr>
                </a:solidFill>
              </a:rPr>
              <a:t>Wears filthy or grossly torn clothing unsuitable to the climate possibly jeopardizing health</a:t>
            </a:r>
          </a:p>
          <a:p>
            <a:r>
              <a:rPr lang="en-US" sz="2000">
                <a:solidFill>
                  <a:schemeClr val="tx1">
                    <a:lumMod val="85000"/>
                    <a:lumOff val="15000"/>
                  </a:schemeClr>
                </a:solidFill>
              </a:rPr>
              <a:t>Repeatedly destroys clothing</a:t>
            </a:r>
          </a:p>
          <a:p>
            <a:r>
              <a:rPr lang="en-US" sz="2000">
                <a:solidFill>
                  <a:schemeClr val="tx1">
                    <a:lumMod val="85000"/>
                    <a:lumOff val="15000"/>
                  </a:schemeClr>
                </a:solidFill>
              </a:rPr>
              <a:t>Has no realistic plans for obtaining clothing</a:t>
            </a:r>
          </a:p>
          <a:p>
            <a:endParaRPr lang="en-US" sz="2000">
              <a:solidFill>
                <a:schemeClr val="tx1">
                  <a:lumMod val="85000"/>
                  <a:lumOff val="15000"/>
                </a:schemeClr>
              </a:solidFill>
            </a:endParaRPr>
          </a:p>
          <a:p>
            <a:pPr marL="36900" indent="0">
              <a:buNone/>
            </a:pPr>
            <a:r>
              <a:rPr lang="en-US" sz="2000">
                <a:solidFill>
                  <a:schemeClr val="tx1">
                    <a:lumMod val="85000"/>
                    <a:lumOff val="15000"/>
                  </a:schemeClr>
                </a:solidFill>
              </a:rPr>
              <a:t>Note: A person’s predilection for unconventional dress, whether due to cultural or personal preferences, does not by itself indicate an inability to provide clothing</a:t>
            </a:r>
          </a:p>
          <a:p>
            <a:endParaRPr lang="en-US" sz="200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62263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AFF5EB6-8414-4626-8FBE-640C5AD193F0}"/>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Indications of GD: Shelter</a:t>
            </a:r>
          </a:p>
        </p:txBody>
      </p:sp>
      <p:sp>
        <p:nvSpPr>
          <p:cNvPr id="3" name="Content Placeholder 2">
            <a:extLst>
              <a:ext uri="{FF2B5EF4-FFF2-40B4-BE49-F238E27FC236}">
                <a16:creationId xmlns:a16="http://schemas.microsoft.com/office/drawing/2014/main" id="{B5C3CB86-C213-439C-9E9F-2705F07AB8CF}"/>
              </a:ext>
            </a:extLst>
          </p:cNvPr>
          <p:cNvSpPr>
            <a:spLocks noGrp="1"/>
          </p:cNvSpPr>
          <p:nvPr>
            <p:ph idx="1"/>
          </p:nvPr>
        </p:nvSpPr>
        <p:spPr>
          <a:xfrm>
            <a:off x="1957987" y="2431765"/>
            <a:ext cx="8276026" cy="3320031"/>
          </a:xfrm>
        </p:spPr>
        <p:txBody>
          <a:bodyPr anchor="ctr">
            <a:normAutofit/>
          </a:bodyPr>
          <a:lstStyle/>
          <a:p>
            <a:r>
              <a:rPr lang="en-US" sz="1700">
                <a:solidFill>
                  <a:schemeClr val="tx1">
                    <a:lumMod val="85000"/>
                    <a:lumOff val="15000"/>
                  </a:schemeClr>
                </a:solidFill>
              </a:rPr>
              <a:t>Is unable to locate housing and make appropriate arrangements or accept assistance by others to do so</a:t>
            </a:r>
          </a:p>
          <a:p>
            <a:r>
              <a:rPr lang="en-US" sz="1700">
                <a:solidFill>
                  <a:schemeClr val="tx1">
                    <a:lumMod val="85000"/>
                    <a:lumOff val="15000"/>
                  </a:schemeClr>
                </a:solidFill>
              </a:rPr>
              <a:t>Is unable to manage own household in such a way to avoid clear dangers to health</a:t>
            </a:r>
          </a:p>
          <a:p>
            <a:r>
              <a:rPr lang="en-US" sz="1700">
                <a:solidFill>
                  <a:schemeClr val="tx1">
                    <a:lumMod val="85000"/>
                    <a:lumOff val="15000"/>
                  </a:schemeClr>
                </a:solidFill>
              </a:rPr>
              <a:t>Has no realistic plans for obtaining suitable shelter</a:t>
            </a:r>
          </a:p>
          <a:p>
            <a:pPr marL="36900" indent="0">
              <a:buNone/>
            </a:pPr>
            <a:endParaRPr lang="en-US" sz="1700">
              <a:solidFill>
                <a:schemeClr val="tx1">
                  <a:lumMod val="85000"/>
                  <a:lumOff val="15000"/>
                </a:schemeClr>
              </a:solidFill>
            </a:endParaRPr>
          </a:p>
          <a:p>
            <a:pPr marL="36900" indent="0">
              <a:buNone/>
            </a:pPr>
            <a:r>
              <a:rPr lang="en-US" sz="1700">
                <a:solidFill>
                  <a:schemeClr val="tx1">
                    <a:lumMod val="85000"/>
                    <a:lumOff val="15000"/>
                  </a:schemeClr>
                </a:solidFill>
              </a:rPr>
              <a:t>Note a transient lifestyle and/or lack of shelter may be due to personal preference or poverty</a:t>
            </a:r>
          </a:p>
          <a:p>
            <a:pPr marL="36900" indent="0">
              <a:buNone/>
            </a:pPr>
            <a:r>
              <a:rPr lang="en-US" sz="1700">
                <a:solidFill>
                  <a:schemeClr val="tx1">
                    <a:lumMod val="85000"/>
                    <a:lumOff val="15000"/>
                  </a:schemeClr>
                </a:solidFill>
              </a:rPr>
              <a:t>Remember that the </a:t>
            </a:r>
            <a:r>
              <a:rPr lang="en-US" sz="1700" b="1">
                <a:solidFill>
                  <a:schemeClr val="tx1">
                    <a:lumMod val="85000"/>
                    <a:lumOff val="15000"/>
                  </a:schemeClr>
                </a:solidFill>
              </a:rPr>
              <a:t>inability to provide shelter must be the result of a mental health disorder </a:t>
            </a:r>
            <a:r>
              <a:rPr lang="en-US" sz="1700">
                <a:solidFill>
                  <a:schemeClr val="tx1">
                    <a:lumMod val="85000"/>
                    <a:lumOff val="15000"/>
                  </a:schemeClr>
                </a:solidFill>
              </a:rPr>
              <a:t>in order to justify involuntary detention</a:t>
            </a:r>
          </a:p>
          <a:p>
            <a:endParaRPr lang="en-US" sz="170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66825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850002F-7013-43D6-A71A-42490C1B78F5}"/>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Hold Duration</a:t>
            </a:r>
          </a:p>
        </p:txBody>
      </p:sp>
      <p:sp>
        <p:nvSpPr>
          <p:cNvPr id="3" name="Content Placeholder 2">
            <a:extLst>
              <a:ext uri="{FF2B5EF4-FFF2-40B4-BE49-F238E27FC236}">
                <a16:creationId xmlns:a16="http://schemas.microsoft.com/office/drawing/2014/main" id="{17128518-A6F9-431E-AFAD-BC8BF9A5A4D0}"/>
              </a:ext>
            </a:extLst>
          </p:cNvPr>
          <p:cNvSpPr>
            <a:spLocks noGrp="1"/>
          </p:cNvSpPr>
          <p:nvPr>
            <p:ph idx="1"/>
          </p:nvPr>
        </p:nvSpPr>
        <p:spPr>
          <a:xfrm>
            <a:off x="1957987" y="2431765"/>
            <a:ext cx="8276026" cy="3320031"/>
          </a:xfrm>
        </p:spPr>
        <p:txBody>
          <a:bodyPr anchor="ctr">
            <a:normAutofit/>
          </a:bodyPr>
          <a:lstStyle/>
          <a:p>
            <a:r>
              <a:rPr lang="en-US" sz="2000" b="1">
                <a:solidFill>
                  <a:schemeClr val="tx1">
                    <a:lumMod val="85000"/>
                    <a:lumOff val="15000"/>
                  </a:schemeClr>
                </a:solidFill>
              </a:rPr>
              <a:t>5150 Hold – 72 Hours</a:t>
            </a:r>
          </a:p>
          <a:p>
            <a:r>
              <a:rPr lang="en-US" sz="2000">
                <a:solidFill>
                  <a:schemeClr val="tx1">
                    <a:lumMod val="85000"/>
                    <a:lumOff val="15000"/>
                  </a:schemeClr>
                </a:solidFill>
              </a:rPr>
              <a:t>May be converted to </a:t>
            </a:r>
            <a:r>
              <a:rPr lang="en-US" sz="2000" b="1">
                <a:solidFill>
                  <a:schemeClr val="tx1">
                    <a:lumMod val="85000"/>
                    <a:lumOff val="15000"/>
                  </a:schemeClr>
                </a:solidFill>
              </a:rPr>
              <a:t>5250 Hold  – 14 days</a:t>
            </a:r>
          </a:p>
          <a:p>
            <a:r>
              <a:rPr lang="en-US" sz="2000" b="1">
                <a:solidFill>
                  <a:schemeClr val="tx1">
                    <a:lumMod val="85000"/>
                    <a:lumOff val="15000"/>
                  </a:schemeClr>
                </a:solidFill>
              </a:rPr>
              <a:t>They need to be physically prevented from eloping</a:t>
            </a:r>
          </a:p>
          <a:p>
            <a:endParaRPr lang="en-US" sz="2000" b="1">
              <a:solidFill>
                <a:schemeClr val="tx1">
                  <a:lumMod val="85000"/>
                  <a:lumOff val="15000"/>
                </a:schemeClr>
              </a:solidFill>
            </a:endParaRPr>
          </a:p>
          <a:p>
            <a:r>
              <a:rPr lang="en-US" sz="2000">
                <a:solidFill>
                  <a:schemeClr val="tx1">
                    <a:lumMod val="85000"/>
                    <a:lumOff val="15000"/>
                  </a:schemeClr>
                </a:solidFill>
              </a:rPr>
              <a:t>If patient is refusing psych meds </a:t>
            </a:r>
            <a:r>
              <a:rPr lang="en-US" sz="2000" b="1">
                <a:solidFill>
                  <a:schemeClr val="tx1">
                    <a:lumMod val="85000"/>
                    <a:lumOff val="15000"/>
                  </a:schemeClr>
                </a:solidFill>
              </a:rPr>
              <a:t>– Riese Petition </a:t>
            </a:r>
            <a:r>
              <a:rPr lang="en-US" sz="2000">
                <a:solidFill>
                  <a:schemeClr val="tx1">
                    <a:lumMod val="85000"/>
                    <a:lumOff val="15000"/>
                  </a:schemeClr>
                </a:solidFill>
              </a:rPr>
              <a:t>can be filed in order to </a:t>
            </a:r>
            <a:r>
              <a:rPr lang="en-US" sz="2000" b="1">
                <a:solidFill>
                  <a:schemeClr val="tx1">
                    <a:lumMod val="85000"/>
                    <a:lumOff val="15000"/>
                  </a:schemeClr>
                </a:solidFill>
              </a:rPr>
              <a:t>medicate involuntarily</a:t>
            </a: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3454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966DD77-DDEF-475A-9A35-CD62A5638F98}"/>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Who Can Write Holds?</a:t>
            </a:r>
          </a:p>
        </p:txBody>
      </p:sp>
      <p:sp>
        <p:nvSpPr>
          <p:cNvPr id="3" name="Content Placeholder 2">
            <a:extLst>
              <a:ext uri="{FF2B5EF4-FFF2-40B4-BE49-F238E27FC236}">
                <a16:creationId xmlns:a16="http://schemas.microsoft.com/office/drawing/2014/main" id="{DA705D3E-A84C-4B53-B751-EA2A0B3CF6FF}"/>
              </a:ext>
            </a:extLst>
          </p:cNvPr>
          <p:cNvSpPr>
            <a:spLocks noGrp="1"/>
          </p:cNvSpPr>
          <p:nvPr>
            <p:ph idx="1"/>
          </p:nvPr>
        </p:nvSpPr>
        <p:spPr>
          <a:xfrm>
            <a:off x="1957987" y="2431765"/>
            <a:ext cx="8276026" cy="3320031"/>
          </a:xfrm>
        </p:spPr>
        <p:txBody>
          <a:bodyPr anchor="ctr">
            <a:normAutofit/>
          </a:bodyPr>
          <a:lstStyle/>
          <a:p>
            <a:r>
              <a:rPr lang="en-US" sz="2000">
                <a:solidFill>
                  <a:schemeClr val="tx1">
                    <a:lumMod val="85000"/>
                    <a:lumOff val="15000"/>
                  </a:schemeClr>
                </a:solidFill>
              </a:rPr>
              <a:t>At VMC: Members of the psychiatry team (MD, RN)</a:t>
            </a:r>
          </a:p>
          <a:p>
            <a:r>
              <a:rPr lang="en-US" sz="2000">
                <a:solidFill>
                  <a:schemeClr val="tx1">
                    <a:lumMod val="85000"/>
                    <a:lumOff val="15000"/>
                  </a:schemeClr>
                </a:solidFill>
              </a:rPr>
              <a:t>In the ED: Emergency Medicine Physician</a:t>
            </a:r>
          </a:p>
          <a:p>
            <a:r>
              <a:rPr lang="en-US" sz="2000">
                <a:solidFill>
                  <a:schemeClr val="tx1">
                    <a:lumMod val="85000"/>
                    <a:lumOff val="15000"/>
                  </a:schemeClr>
                </a:solidFill>
              </a:rPr>
              <a:t>In the community: Peace officers, Police, LCSW part of mobile crisis team</a:t>
            </a:r>
          </a:p>
          <a:p>
            <a:endParaRPr lang="en-US" sz="200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71524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657CB08-B9F8-43BE-865D-BC35ED333E48}"/>
              </a:ext>
            </a:extLst>
          </p:cNvPr>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References</a:t>
            </a:r>
          </a:p>
        </p:txBody>
      </p:sp>
      <p:sp>
        <p:nvSpPr>
          <p:cNvPr id="3" name="Content Placeholder 2">
            <a:extLst>
              <a:ext uri="{FF2B5EF4-FFF2-40B4-BE49-F238E27FC236}">
                <a16:creationId xmlns:a16="http://schemas.microsoft.com/office/drawing/2014/main" id="{A6F0C9C8-98E3-49E8-8A08-2C5920BF4C44}"/>
              </a:ext>
            </a:extLst>
          </p:cNvPr>
          <p:cNvSpPr>
            <a:spLocks noGrp="1"/>
          </p:cNvSpPr>
          <p:nvPr>
            <p:ph idx="1"/>
          </p:nvPr>
        </p:nvSpPr>
        <p:spPr>
          <a:xfrm>
            <a:off x="1957987" y="2431765"/>
            <a:ext cx="8276026" cy="3320031"/>
          </a:xfrm>
        </p:spPr>
        <p:txBody>
          <a:bodyPr anchor="ctr">
            <a:normAutofit fontScale="85000" lnSpcReduction="20000"/>
          </a:bodyPr>
          <a:lstStyle/>
          <a:p>
            <a:r>
              <a:rPr lang="en-US" sz="2000" dirty="0">
                <a:solidFill>
                  <a:schemeClr val="tx1">
                    <a:lumMod val="85000"/>
                    <a:lumOff val="15000"/>
                  </a:schemeClr>
                </a:solidFill>
              </a:rPr>
              <a:t>Revisiting Decision Making Capacity, Aparna </a:t>
            </a:r>
            <a:r>
              <a:rPr lang="en-US" sz="2000" dirty="0" err="1">
                <a:solidFill>
                  <a:schemeClr val="tx1">
                    <a:lumMod val="85000"/>
                    <a:lumOff val="15000"/>
                  </a:schemeClr>
                </a:solidFill>
              </a:rPr>
              <a:t>Atluru</a:t>
            </a:r>
            <a:endParaRPr lang="en-US" sz="2000" dirty="0">
              <a:solidFill>
                <a:schemeClr val="tx1">
                  <a:lumMod val="85000"/>
                  <a:lumOff val="15000"/>
                </a:schemeClr>
              </a:solidFill>
            </a:endParaRPr>
          </a:p>
          <a:p>
            <a:r>
              <a:rPr lang="en-US" sz="2000" dirty="0">
                <a:solidFill>
                  <a:schemeClr val="tx1">
                    <a:lumMod val="85000"/>
                    <a:lumOff val="15000"/>
                  </a:schemeClr>
                </a:solidFill>
                <a:effectLst/>
                <a:latin typeface="Times New Roman" panose="02020603050405020304" pitchFamily="18" charset="0"/>
              </a:rPr>
              <a:t>Evaluating Medical Decision-Making Capacity in Practice, C</a:t>
            </a:r>
            <a:r>
              <a:rPr lang="en-US" sz="2000" i="0" dirty="0">
                <a:solidFill>
                  <a:schemeClr val="tx1">
                    <a:lumMod val="85000"/>
                    <a:lumOff val="15000"/>
                  </a:schemeClr>
                </a:solidFill>
                <a:effectLst/>
                <a:latin typeface="Times New Roman" panose="02020603050405020304" pitchFamily="18" charset="0"/>
                <a:cs typeface="Times New Roman" panose="02020603050405020304" pitchFamily="18" charset="0"/>
              </a:rPr>
              <a:t>RAIG BARSTOW, MD; BRIAN SHAHAN, MD; and MELISSA ROBERTS, MD</a:t>
            </a:r>
          </a:p>
          <a:p>
            <a:r>
              <a:rPr lang="en-US" sz="2000" i="0" dirty="0" err="1">
                <a:solidFill>
                  <a:schemeClr val="tx1">
                    <a:lumMod val="85000"/>
                    <a:lumOff val="15000"/>
                  </a:schemeClr>
                </a:solidFill>
                <a:effectLst/>
                <a:latin typeface="Times New Roman" panose="02020603050405020304" pitchFamily="18" charset="0"/>
                <a:cs typeface="Times New Roman" panose="02020603050405020304" pitchFamily="18" charset="0"/>
              </a:rPr>
              <a:t>Garriga</a:t>
            </a:r>
            <a:r>
              <a:rPr lang="en-US" sz="2000" i="0" dirty="0">
                <a:solidFill>
                  <a:schemeClr val="tx1">
                    <a:lumMod val="85000"/>
                    <a:lumOff val="15000"/>
                  </a:schemeClr>
                </a:solidFill>
                <a:effectLst/>
                <a:latin typeface="Times New Roman" panose="02020603050405020304" pitchFamily="18" charset="0"/>
                <a:cs typeface="Times New Roman" panose="02020603050405020304" pitchFamily="18" charset="0"/>
              </a:rPr>
              <a:t> et al. Assessment and management of agitation in psychiatry: expert consensus. World J Biol Psychiatry 2016;17:86-128</a:t>
            </a:r>
          </a:p>
          <a:p>
            <a:r>
              <a:rPr lang="en-US" sz="2000" dirty="0"/>
              <a:t>Allen MH. Managing the agitated psychotic patient: a reappraisal of the evidence. J Clin Psychiatry 2000;61(S14):S1-S20</a:t>
            </a:r>
          </a:p>
          <a:p>
            <a:r>
              <a:rPr lang="en-US" sz="2000" dirty="0"/>
              <a:t>Battaglia et al. Haloperidol, lorazepam, or both for psychotic agitation? A multicenter, prospective, double-blind, emergency department study. Am J </a:t>
            </a:r>
            <a:r>
              <a:rPr lang="en-US" sz="2000" dirty="0" err="1"/>
              <a:t>Emerg</a:t>
            </a:r>
            <a:r>
              <a:rPr lang="en-US" sz="2000" dirty="0"/>
              <a:t> Med 1997;15:335–340</a:t>
            </a:r>
          </a:p>
          <a:p>
            <a:r>
              <a:rPr lang="en-US" sz="2000" dirty="0"/>
              <a:t>Wilson et al. A comparison of the safety of olanzapine and haloperidol in combination with benzodiazepines in emergency department patients with acute agitation. J </a:t>
            </a:r>
            <a:r>
              <a:rPr lang="en-US" sz="2000" dirty="0" err="1"/>
              <a:t>Emerg</a:t>
            </a:r>
            <a:r>
              <a:rPr lang="en-US" sz="2000" dirty="0"/>
              <a:t> Med 2012;43(5):790-7</a:t>
            </a:r>
          </a:p>
          <a:p>
            <a:endParaRPr lang="en-US" sz="2000" dirty="0"/>
          </a:p>
          <a:p>
            <a:endParaRPr lang="en-US" sz="2000" dirty="0"/>
          </a:p>
          <a:p>
            <a:endParaRPr lang="en-US" sz="2000" i="0" dirty="0">
              <a:solidFill>
                <a:schemeClr val="tx1">
                  <a:lumMod val="85000"/>
                  <a:lumOff val="15000"/>
                </a:schemeClr>
              </a:solidFill>
              <a:effectLst/>
              <a:latin typeface="Times New Roman" panose="02020603050405020304" pitchFamily="18" charset="0"/>
              <a:cs typeface="Times New Roman" panose="02020603050405020304" pitchFamily="18" charset="0"/>
            </a:endParaRPr>
          </a:p>
          <a:p>
            <a:endParaRPr lang="en-US" sz="2000" i="0" dirty="0">
              <a:solidFill>
                <a:schemeClr val="tx1">
                  <a:lumMod val="85000"/>
                  <a:lumOff val="15000"/>
                </a:schemeClr>
              </a:solidFill>
              <a:effectLst/>
              <a:latin typeface="Times New Roman" panose="02020603050405020304" pitchFamily="18" charset="0"/>
              <a:cs typeface="Times New Roman" panose="02020603050405020304" pitchFamily="18" charset="0"/>
            </a:endParaRPr>
          </a:p>
          <a:p>
            <a:endParaRPr lang="en-US" sz="2000" dirty="0">
              <a:solidFill>
                <a:schemeClr val="tx1">
                  <a:lumMod val="85000"/>
                  <a:lumOff val="15000"/>
                </a:schemeClr>
              </a:solidFill>
              <a:effectLst/>
              <a:latin typeface="Times New Roman" panose="02020603050405020304" pitchFamily="18" charset="0"/>
              <a:cs typeface="Times New Roman" panose="02020603050405020304" pitchFamily="18" charset="0"/>
            </a:endParaRPr>
          </a:p>
          <a:p>
            <a:endParaRPr lang="en-US" sz="2000" dirty="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95886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192</TotalTime>
  <Words>1712</Words>
  <Application>Microsoft Office PowerPoint</Application>
  <PresentationFormat>Widescreen</PresentationFormat>
  <Paragraphs>131</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Light</vt:lpstr>
      <vt:lpstr>Roboto</vt:lpstr>
      <vt:lpstr>Times New Roman</vt:lpstr>
      <vt:lpstr>Office Theme</vt:lpstr>
      <vt:lpstr>Holds, Capacity Evaluation, and Agitation Managemnt</vt:lpstr>
      <vt:lpstr>Definition of Capacity</vt:lpstr>
      <vt:lpstr>Definition of Capacity</vt:lpstr>
      <vt:lpstr>Sliding scale of </vt:lpstr>
      <vt:lpstr>When assessment is necessary</vt:lpstr>
      <vt:lpstr>Four Key Components</vt:lpstr>
      <vt:lpstr>Role of Psychiatry</vt:lpstr>
      <vt:lpstr>Prevalence</vt:lpstr>
      <vt:lpstr>Recommendations for Practice</vt:lpstr>
      <vt:lpstr>Aids</vt:lpstr>
      <vt:lpstr>If The Patient Lacks Capacity</vt:lpstr>
      <vt:lpstr>Legal Holds</vt:lpstr>
      <vt:lpstr>7 articles of intent</vt:lpstr>
      <vt:lpstr>Probable Cause</vt:lpstr>
      <vt:lpstr>Exclusions from “Mental Health Disorder”</vt:lpstr>
      <vt:lpstr>DTS</vt:lpstr>
      <vt:lpstr>DTO</vt:lpstr>
      <vt:lpstr>Duty To Warn (Tarasoff)</vt:lpstr>
      <vt:lpstr>Fulfillment of Tarasoff:</vt:lpstr>
      <vt:lpstr>GD</vt:lpstr>
      <vt:lpstr>Indications of GD: Food</vt:lpstr>
      <vt:lpstr>Indications of GD: Clothing</vt:lpstr>
      <vt:lpstr>Indications of GD: Shelter</vt:lpstr>
      <vt:lpstr>Hold Duration</vt:lpstr>
      <vt:lpstr>Who Can Write Holds?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Luis Espinosa</dc:creator>
  <cp:lastModifiedBy>Luis Espinosa</cp:lastModifiedBy>
  <cp:revision>20</cp:revision>
  <dcterms:created xsi:type="dcterms:W3CDTF">2021-09-14T02:45:30Z</dcterms:created>
  <dcterms:modified xsi:type="dcterms:W3CDTF">2021-09-14T18:28:18Z</dcterms:modified>
</cp:coreProperties>
</file>