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8"/>
  </p:notesMasterIdLst>
  <p:handoutMasterIdLst>
    <p:handoutMasterId r:id="rId69"/>
  </p:handoutMasterIdLst>
  <p:sldIdLst>
    <p:sldId id="256" r:id="rId2"/>
    <p:sldId id="710" r:id="rId3"/>
    <p:sldId id="697" r:id="rId4"/>
    <p:sldId id="698" r:id="rId5"/>
    <p:sldId id="699" r:id="rId6"/>
    <p:sldId id="700" r:id="rId7"/>
    <p:sldId id="701" r:id="rId8"/>
    <p:sldId id="702" r:id="rId9"/>
    <p:sldId id="703" r:id="rId10"/>
    <p:sldId id="704" r:id="rId11"/>
    <p:sldId id="640" r:id="rId12"/>
    <p:sldId id="672" r:id="rId13"/>
    <p:sldId id="638" r:id="rId14"/>
    <p:sldId id="668" r:id="rId15"/>
    <p:sldId id="667" r:id="rId16"/>
    <p:sldId id="692" r:id="rId17"/>
    <p:sldId id="644" r:id="rId18"/>
    <p:sldId id="675" r:id="rId19"/>
    <p:sldId id="706" r:id="rId20"/>
    <p:sldId id="647" r:id="rId21"/>
    <p:sldId id="680" r:id="rId22"/>
    <p:sldId id="648" r:id="rId23"/>
    <p:sldId id="682" r:id="rId24"/>
    <p:sldId id="649" r:id="rId25"/>
    <p:sldId id="683" r:id="rId26"/>
    <p:sldId id="651" r:id="rId27"/>
    <p:sldId id="684" r:id="rId28"/>
    <p:sldId id="641" r:id="rId29"/>
    <p:sldId id="673" r:id="rId30"/>
    <p:sldId id="707" r:id="rId31"/>
    <p:sldId id="654" r:id="rId32"/>
    <p:sldId id="681" r:id="rId33"/>
    <p:sldId id="655" r:id="rId34"/>
    <p:sldId id="687" r:id="rId35"/>
    <p:sldId id="656" r:id="rId36"/>
    <p:sldId id="686" r:id="rId37"/>
    <p:sldId id="636" r:id="rId38"/>
    <p:sldId id="671" r:id="rId39"/>
    <p:sldId id="695" r:id="rId40"/>
    <p:sldId id="709" r:id="rId41"/>
    <p:sldId id="650" r:id="rId42"/>
    <p:sldId id="670" r:id="rId43"/>
    <p:sldId id="659" r:id="rId44"/>
    <p:sldId id="689" r:id="rId45"/>
    <p:sldId id="645" r:id="rId46"/>
    <p:sldId id="676" r:id="rId47"/>
    <p:sldId id="705" r:id="rId48"/>
    <p:sldId id="643" r:id="rId49"/>
    <p:sldId id="677" r:id="rId50"/>
    <p:sldId id="662" r:id="rId51"/>
    <p:sldId id="694" r:id="rId52"/>
    <p:sldId id="661" r:id="rId53"/>
    <p:sldId id="679" r:id="rId54"/>
    <p:sldId id="663" r:id="rId55"/>
    <p:sldId id="685" r:id="rId56"/>
    <p:sldId id="657" r:id="rId57"/>
    <p:sldId id="688" r:id="rId58"/>
    <p:sldId id="660" r:id="rId59"/>
    <p:sldId id="690" r:id="rId60"/>
    <p:sldId id="646" r:id="rId61"/>
    <p:sldId id="678" r:id="rId62"/>
    <p:sldId id="708" r:id="rId63"/>
    <p:sldId id="658" r:id="rId64"/>
    <p:sldId id="691" r:id="rId65"/>
    <p:sldId id="664" r:id="rId66"/>
    <p:sldId id="693" r:id="rId6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4" charset="0"/>
        <a:ea typeface="ＭＳ Ｐゴシック" pitchFamily="4" charset="-128"/>
        <a:cs typeface="ＭＳ Ｐゴシック" pitchFamily="4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4" charset="0"/>
        <a:ea typeface="ＭＳ Ｐゴシック" pitchFamily="4" charset="-128"/>
        <a:cs typeface="ＭＳ Ｐゴシック" pitchFamily="4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4" charset="0"/>
        <a:ea typeface="ＭＳ Ｐゴシック" pitchFamily="4" charset="-128"/>
        <a:cs typeface="ＭＳ Ｐゴシック" pitchFamily="4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4" charset="0"/>
        <a:ea typeface="ＭＳ Ｐゴシック" pitchFamily="4" charset="-128"/>
        <a:cs typeface="ＭＳ Ｐゴシック" pitchFamily="4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4" charset="0"/>
        <a:ea typeface="ＭＳ Ｐゴシック" pitchFamily="4" charset="-128"/>
        <a:cs typeface="ＭＳ Ｐゴシック" pitchFamily="4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4" charset="0"/>
        <a:ea typeface="ＭＳ Ｐゴシック" pitchFamily="4" charset="-128"/>
        <a:cs typeface="ＭＳ Ｐゴシック" pitchFamily="4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4" charset="0"/>
        <a:ea typeface="ＭＳ Ｐゴシック" pitchFamily="4" charset="-128"/>
        <a:cs typeface="ＭＳ Ｐゴシック" pitchFamily="4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4" charset="0"/>
        <a:ea typeface="ＭＳ Ｐゴシック" pitchFamily="4" charset="-128"/>
        <a:cs typeface="ＭＳ Ｐゴシック" pitchFamily="4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4" charset="0"/>
        <a:ea typeface="ＭＳ Ｐゴシック" pitchFamily="4" charset="-128"/>
        <a:cs typeface="ＭＳ Ｐゴシック" pitchFamily="4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  <a:srgbClr val="6600FF"/>
    <a:srgbClr val="FF00FF"/>
    <a:srgbClr val="0066FF"/>
    <a:srgbClr val="CCF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3" autoAdjust="0"/>
    <p:restoredTop sz="94660"/>
  </p:normalViewPr>
  <p:slideViewPr>
    <p:cSldViewPr>
      <p:cViewPr varScale="1">
        <p:scale>
          <a:sx n="108" d="100"/>
          <a:sy n="108" d="100"/>
        </p:scale>
        <p:origin x="157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8994"/>
    </p:cViewPr>
  </p:sorterViewPr>
  <p:notesViewPr>
    <p:cSldViewPr>
      <p:cViewPr varScale="1">
        <p:scale>
          <a:sx n="83" d="100"/>
          <a:sy n="83" d="100"/>
        </p:scale>
        <p:origin x="-1992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476D3C9-BE20-C049-9759-6DACA7393E72}" type="datetime1">
              <a:rPr lang="en-US"/>
              <a:pPr/>
              <a:t>7/21/2021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89D0283-2ECD-114D-BD14-EAC4A8C4F1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9071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8D39E16-BA46-9646-9782-256045534D9E}" type="datetime1">
              <a:rPr lang="en-US"/>
              <a:pPr/>
              <a:t>7/21/2021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EA34836-2495-7047-9500-FB41AD78E59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4570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1" charset="-128"/>
        <a:cs typeface="ＭＳ Ｐゴシック" pitchFamily="-111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1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1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1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to Excel in your Cardiac Game! </a:t>
            </a:r>
            <a:r>
              <a:rPr lang="en-US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A34836-2495-7047-9500-FB41AD78E59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7515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34836-2495-7047-9500-FB41AD78E591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87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7721A-AD35-9D43-B0FA-CFD17AD812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A7D141-7469-E245-9B07-07E9D62A45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F72205-971C-D643-AA3B-628E862EEDD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64E935-D584-EB48-8F83-22E5F871F0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E3E9B2-42C2-334E-86AA-FBF6C6DA7F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36797D-CA43-9B4B-BA8D-8491D65B20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EE1486-C665-7B41-8403-210DDFFC381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931227-7051-8441-B1F0-86E5C3E956A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B465A0-15A1-3F47-8A78-528C31CE82E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756861-C9E0-394B-B3EB-11076B0E389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706256-7466-FC45-92A4-22D32F9624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-111" charset="0"/>
                <a:ea typeface="ＭＳ Ｐゴシック" pitchFamily="-11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-111" charset="0"/>
                <a:ea typeface="ＭＳ Ｐゴシック" pitchFamily="-11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6512C66-D162-0D4F-9C28-3F713B26A04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litfl.com/ecg-library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br>
              <a:rPr lang="en-US" dirty="0"/>
            </a:br>
            <a:r>
              <a:rPr lang="en-US" dirty="0"/>
              <a:t>“How to ECG”</a:t>
            </a:r>
            <a:br>
              <a:rPr lang="en-US" sz="4800" i="1" dirty="0"/>
            </a:br>
            <a:endParaRPr lang="en-US" sz="480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5029200"/>
            <a:ext cx="6400800" cy="609600"/>
          </a:xfrm>
        </p:spPr>
        <p:txBody>
          <a:bodyPr/>
          <a:lstStyle/>
          <a:p>
            <a:pPr eaLnBrk="1" hangingPunct="1"/>
            <a:r>
              <a:rPr lang="en-US" sz="2000" b="1" i="1" dirty="0"/>
              <a:t>Charles S. Smith, MD, FACC</a:t>
            </a:r>
          </a:p>
          <a:p>
            <a:pPr eaLnBrk="1" hangingPunct="1"/>
            <a:r>
              <a:rPr lang="en-US" sz="2000" i="1" dirty="0"/>
              <a:t>Cardiology Division</a:t>
            </a:r>
          </a:p>
          <a:p>
            <a:pPr eaLnBrk="1" hangingPunct="1"/>
            <a:r>
              <a:rPr lang="en-US" sz="2000" i="1" dirty="0"/>
              <a:t>Santa Clara Valley Medical Center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F601F-8937-4F2A-BD20-58CD3DF68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D0C5BA-130F-45EC-AFF7-E6A496C5E4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Reference slides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ECG Vignettes:</a:t>
            </a:r>
          </a:p>
          <a:p>
            <a:pPr lvl="1"/>
            <a:r>
              <a:rPr lang="en-US" sz="2400" dirty="0"/>
              <a:t>“Found Down”</a:t>
            </a:r>
          </a:p>
          <a:p>
            <a:pPr lvl="1"/>
            <a:r>
              <a:rPr lang="en-US" sz="2400" dirty="0"/>
              <a:t>“My Heart is Racing”</a:t>
            </a:r>
          </a:p>
          <a:p>
            <a:pPr lvl="1"/>
            <a:r>
              <a:rPr lang="en-US" sz="2400" dirty="0"/>
              <a:t>“Getting Slow”</a:t>
            </a:r>
          </a:p>
          <a:p>
            <a:pPr lvl="1"/>
            <a:r>
              <a:rPr lang="en-US" sz="2400" dirty="0"/>
              <a:t>“VT or Not VT…”</a:t>
            </a:r>
          </a:p>
          <a:p>
            <a:pPr lvl="1"/>
            <a:r>
              <a:rPr lang="en-US" sz="2400" dirty="0"/>
              <a:t>“My Chest Hurts”</a:t>
            </a:r>
          </a:p>
          <a:p>
            <a:pPr lvl="1"/>
            <a:r>
              <a:rPr lang="en-US" sz="2400" dirty="0"/>
              <a:t>“Random Stuff”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763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981200"/>
            <a:ext cx="3460846" cy="3091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187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CG basics: waves, segments and intervals LITFL ECG libra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71600"/>
            <a:ext cx="7312025" cy="4394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026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7DCCB-3C76-4EE0-BBE0-D43E949A5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 Tracings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EBEE7C-6BBD-4FFA-82B2-18E79243D4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LVH</a:t>
            </a:r>
          </a:p>
          <a:p>
            <a:r>
              <a:rPr lang="en-US" dirty="0"/>
              <a:t>LBBB</a:t>
            </a:r>
          </a:p>
          <a:p>
            <a:r>
              <a:rPr lang="en-US" dirty="0"/>
              <a:t>RBBB</a:t>
            </a:r>
          </a:p>
        </p:txBody>
      </p:sp>
    </p:spTree>
    <p:extLst>
      <p:ext uri="{BB962C8B-B14F-4D97-AF65-F5344CB8AC3E}">
        <p14:creationId xmlns:p14="http://schemas.microsoft.com/office/powerpoint/2010/main" val="159521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10811-EEFD-4336-9C62-A72C41B1D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Left Ventricular Hypertrophy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4FA1E5-74AD-4BE7-B6C9-7C1BF469E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217" y="2438400"/>
            <a:ext cx="7935250" cy="310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597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CBA2F-2E88-465B-A335-CBB0AB2C0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Left Bundle Branch Block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CE0027-706D-49C5-92F5-DAC4A138A3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310486"/>
            <a:ext cx="8134350" cy="348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464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CBA2F-2E88-465B-A335-CBB0AB2C0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Bundle Branch Block</a:t>
            </a:r>
          </a:p>
        </p:txBody>
      </p:sp>
      <p:pic>
        <p:nvPicPr>
          <p:cNvPr id="2050" name="Picture 2" descr="Normal RBBB">
            <a:extLst>
              <a:ext uri="{FF2B5EF4-FFF2-40B4-BE49-F238E27FC236}">
                <a16:creationId xmlns:a16="http://schemas.microsoft.com/office/drawing/2014/main" id="{E58CE49E-0537-45DE-853F-892EE4D58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90800"/>
            <a:ext cx="7926176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2862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961BF-59E8-4B8D-85D0-BA143220C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References: My Picks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07DE3-58D2-478D-A290-08D424981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Book: The Complete Guide to ECGs; James O’Keefe</a:t>
            </a:r>
          </a:p>
          <a:p>
            <a:endParaRPr lang="en-US" sz="2800" dirty="0"/>
          </a:p>
          <a:p>
            <a:r>
              <a:rPr lang="en-US" sz="2800" dirty="0"/>
              <a:t>Website: Life in the Fastlane, ECG part </a:t>
            </a:r>
            <a:r>
              <a:rPr lang="en-US" sz="2800" dirty="0">
                <a:hlinkClick r:id="rId2"/>
              </a:rPr>
              <a:t>https://litfl.com/ecg-library/</a:t>
            </a:r>
            <a:endParaRPr lang="en-US" sz="2800" dirty="0"/>
          </a:p>
          <a:p>
            <a:endParaRPr lang="en-US" sz="2400" dirty="0"/>
          </a:p>
          <a:p>
            <a:pPr lvl="1"/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184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A2830-EEA8-43CF-B6A6-E6B256FF9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“Found Down”</a:t>
            </a:r>
          </a:p>
        </p:txBody>
      </p:sp>
    </p:spTree>
    <p:extLst>
      <p:ext uri="{BB962C8B-B14F-4D97-AF65-F5344CB8AC3E}">
        <p14:creationId xmlns:p14="http://schemas.microsoft.com/office/powerpoint/2010/main" val="272061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04800"/>
            <a:ext cx="8440722" cy="383108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0952" y="4876800"/>
            <a:ext cx="83949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60/F found down, brought in after AED shock. What is the best treatment?</a:t>
            </a:r>
          </a:p>
          <a:p>
            <a:pPr marL="342900" indent="-342900">
              <a:buAutoNum type="alphaUcPeriod"/>
            </a:pPr>
            <a:r>
              <a:rPr lang="en-US" sz="1600" dirty="0"/>
              <a:t>Emergent hemodialysis</a:t>
            </a:r>
          </a:p>
          <a:p>
            <a:pPr marL="342900" indent="-342900">
              <a:buAutoNum type="alphaUcPeriod"/>
            </a:pPr>
            <a:r>
              <a:rPr lang="en-US" sz="1600" dirty="0"/>
              <a:t>Aspirin and intravenous heparin</a:t>
            </a:r>
          </a:p>
          <a:p>
            <a:pPr marL="342900" indent="-342900">
              <a:buAutoNum type="alphaUcPeriod"/>
            </a:pPr>
            <a:r>
              <a:rPr lang="en-US" sz="1600" dirty="0"/>
              <a:t>Primary percutaneous coronary intervention</a:t>
            </a:r>
          </a:p>
          <a:p>
            <a:pPr marL="342900" indent="-342900">
              <a:buAutoNum type="alphaUcPeriod"/>
            </a:pPr>
            <a:r>
              <a:rPr lang="en-US" sz="1600" dirty="0"/>
              <a:t>Oral and intravenous potassium chloride</a:t>
            </a:r>
          </a:p>
          <a:p>
            <a:pPr marL="342900" indent="-342900">
              <a:buAutoNum type="alphaUcPeriod"/>
            </a:pPr>
            <a:endParaRPr lang="en-US" sz="16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34160" y="5867400"/>
            <a:ext cx="4695039" cy="304800"/>
          </a:xfrm>
          <a:prstGeom prst="rect">
            <a:avLst/>
          </a:prstGeom>
          <a:noFill/>
          <a:ln w="50800">
            <a:solidFill>
              <a:srgbClr val="66FF33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Hypokalemia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39" y="2133600"/>
            <a:ext cx="8440722" cy="3831085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 bwMode="auto">
          <a:xfrm>
            <a:off x="914400" y="4772347"/>
            <a:ext cx="533400" cy="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4724400" y="4931277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Prominent U waves</a:t>
            </a:r>
          </a:p>
        </p:txBody>
      </p:sp>
      <p:cxnSp>
        <p:nvCxnSpPr>
          <p:cNvPr id="7" name="Straight Arrow Connector 6"/>
          <p:cNvCxnSpPr/>
          <p:nvPr/>
        </p:nvCxnSpPr>
        <p:spPr bwMode="auto">
          <a:xfrm flipV="1">
            <a:off x="5638800" y="4648200"/>
            <a:ext cx="0" cy="283078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351640" y="4814518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Apparent long QT due to T-U fusion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5927391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Can see enlargement/widening of P wave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201005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Can see ST depression/T wave inversion</a:t>
            </a:r>
          </a:p>
        </p:txBody>
      </p:sp>
    </p:spTree>
    <p:extLst>
      <p:ext uri="{BB962C8B-B14F-4D97-AF65-F5344CB8AC3E}">
        <p14:creationId xmlns:p14="http://schemas.microsoft.com/office/powerpoint/2010/main" val="34294637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7"/>
          <p:cNvPicPr>
            <a:picLocks noChangeAspect="1"/>
          </p:cNvPicPr>
          <p:nvPr/>
        </p:nvPicPr>
        <p:blipFill>
          <a:blip r:embed="rId2"/>
          <a:srcRect l="9166" t="18336" r="4169" b="6021"/>
          <a:stretch>
            <a:fillRect/>
          </a:stretch>
        </p:blipFill>
        <p:spPr bwMode="auto">
          <a:xfrm rot="-120000">
            <a:off x="694946" y="136754"/>
            <a:ext cx="7924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19099" y="5105400"/>
            <a:ext cx="83949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80/F found down. What is the likely diagnosis?</a:t>
            </a:r>
          </a:p>
          <a:p>
            <a:pPr marL="342900" indent="-342900">
              <a:buAutoNum type="alphaUcPeriod"/>
            </a:pPr>
            <a:r>
              <a:rPr lang="en-US" sz="1600" dirty="0"/>
              <a:t>Hyperkalemia</a:t>
            </a:r>
          </a:p>
          <a:p>
            <a:pPr marL="342900" indent="-342900">
              <a:buAutoNum type="alphaUcPeriod"/>
            </a:pPr>
            <a:r>
              <a:rPr lang="en-US" sz="1600" dirty="0"/>
              <a:t>Acute myocardial infarction</a:t>
            </a:r>
          </a:p>
          <a:p>
            <a:pPr marL="342900" indent="-342900">
              <a:buAutoNum type="alphaUcPeriod"/>
            </a:pPr>
            <a:r>
              <a:rPr lang="en-US" sz="1600" dirty="0" err="1"/>
              <a:t>Intracerebral</a:t>
            </a:r>
            <a:r>
              <a:rPr lang="en-US" sz="1600" dirty="0"/>
              <a:t> hemorrhage</a:t>
            </a:r>
          </a:p>
          <a:p>
            <a:pPr marL="342900" indent="-342900">
              <a:buAutoNum type="alphaUcPeriod"/>
            </a:pPr>
            <a:r>
              <a:rPr lang="en-US" sz="1600" dirty="0"/>
              <a:t>Tricyclic antidepressant overdose</a:t>
            </a:r>
          </a:p>
          <a:p>
            <a:pPr marL="342900" indent="-342900">
              <a:buAutoNum type="alphaUcPeriod"/>
            </a:pPr>
            <a:endParaRPr lang="en-US" sz="16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04800" y="5410200"/>
            <a:ext cx="4267200" cy="228600"/>
          </a:xfrm>
          <a:prstGeom prst="rect">
            <a:avLst/>
          </a:prstGeom>
          <a:noFill/>
          <a:ln w="50800">
            <a:solidFill>
              <a:srgbClr val="66FF33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Hyperkalemia</a:t>
            </a:r>
          </a:p>
        </p:txBody>
      </p:sp>
      <p:pic>
        <p:nvPicPr>
          <p:cNvPr id="4" name="Picture 7"/>
          <p:cNvPicPr>
            <a:picLocks noChangeAspect="1"/>
          </p:cNvPicPr>
          <p:nvPr/>
        </p:nvPicPr>
        <p:blipFill>
          <a:blip r:embed="rId2"/>
          <a:srcRect l="9166" t="18336" r="4169" b="6021"/>
          <a:stretch>
            <a:fillRect/>
          </a:stretch>
        </p:blipFill>
        <p:spPr bwMode="auto">
          <a:xfrm rot="-120000">
            <a:off x="542545" y="1584554"/>
            <a:ext cx="7924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Arrow Connector 5"/>
          <p:cNvCxnSpPr/>
          <p:nvPr/>
        </p:nvCxnSpPr>
        <p:spPr bwMode="auto">
          <a:xfrm flipV="1">
            <a:off x="5181600" y="5005251"/>
            <a:ext cx="0" cy="6096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>
            <a:off x="5562600" y="5715000"/>
            <a:ext cx="304800" cy="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6172200" y="5486400"/>
            <a:ext cx="232954" cy="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7086600" y="5630091"/>
            <a:ext cx="0" cy="204651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4309873" y="4609793"/>
            <a:ext cx="1405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Peaked 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32030" y="5933788"/>
            <a:ext cx="1405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Wide QRS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34593" y="4871748"/>
            <a:ext cx="1656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Prolonged PR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92360" y="5811128"/>
            <a:ext cx="1405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Flat P</a:t>
            </a:r>
          </a:p>
        </p:txBody>
      </p:sp>
    </p:spTree>
    <p:extLst>
      <p:ext uri="{BB962C8B-B14F-4D97-AF65-F5344CB8AC3E}">
        <p14:creationId xmlns:p14="http://schemas.microsoft.com/office/powerpoint/2010/main" val="7125431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3181" y="5181600"/>
            <a:ext cx="8394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38/M found down; what is the next best step in management?</a:t>
            </a:r>
          </a:p>
          <a:p>
            <a:pPr marL="342900" indent="-342900">
              <a:buAutoNum type="alphaUcPeriod"/>
            </a:pPr>
            <a:r>
              <a:rPr lang="en-US" sz="1600" dirty="0"/>
              <a:t>Pacemaker for atrial fibrillation with complete heart block</a:t>
            </a:r>
          </a:p>
          <a:p>
            <a:pPr marL="342900" indent="-342900">
              <a:buAutoNum type="alphaUcPeriod"/>
            </a:pPr>
            <a:r>
              <a:rPr lang="en-US" sz="1600" dirty="0"/>
              <a:t>Rewarming</a:t>
            </a:r>
          </a:p>
          <a:p>
            <a:pPr marL="342900" indent="-342900">
              <a:buAutoNum type="alphaUcPeriod"/>
            </a:pPr>
            <a:r>
              <a:rPr lang="en-US" sz="1600" dirty="0"/>
              <a:t>Emergency coronary angiography</a:t>
            </a:r>
          </a:p>
          <a:p>
            <a:pPr marL="342900" indent="-342900">
              <a:buAutoNum type="alphaUcPeriod"/>
            </a:pPr>
            <a:r>
              <a:rPr lang="en-US" sz="1600" dirty="0"/>
              <a:t>IV calcium gluconate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63458" y="5715000"/>
            <a:ext cx="4613342" cy="249875"/>
          </a:xfrm>
          <a:prstGeom prst="rect">
            <a:avLst/>
          </a:prstGeom>
          <a:noFill/>
          <a:ln w="50800">
            <a:solidFill>
              <a:srgbClr val="66FF33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533400"/>
            <a:ext cx="7924800" cy="4230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420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Hypothermia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905000"/>
            <a:ext cx="7924800" cy="42305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3835601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Note shivering artifacts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48200" y="29718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J waves (Osborn waves)</a:t>
            </a:r>
          </a:p>
        </p:txBody>
      </p:sp>
      <p:cxnSp>
        <p:nvCxnSpPr>
          <p:cNvPr id="7" name="Straight Arrow Connector 6"/>
          <p:cNvCxnSpPr/>
          <p:nvPr/>
        </p:nvCxnSpPr>
        <p:spPr bwMode="auto">
          <a:xfrm flipV="1">
            <a:off x="7391400" y="3581400"/>
            <a:ext cx="0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flipV="1">
            <a:off x="6248400" y="4724400"/>
            <a:ext cx="0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7399020" y="2514600"/>
            <a:ext cx="0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0470983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0"/>
            <a:ext cx="8058524" cy="519576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5184" y="5334000"/>
            <a:ext cx="8394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88/F found down, unresponsive. What is the most appropriate diagnostic test?</a:t>
            </a:r>
          </a:p>
          <a:p>
            <a:pPr marL="342900" indent="-342900">
              <a:buAutoNum type="alphaUcPeriod"/>
            </a:pPr>
            <a:r>
              <a:rPr lang="en-US" sz="1600" dirty="0"/>
              <a:t>Echocardiogram</a:t>
            </a:r>
          </a:p>
          <a:p>
            <a:pPr marL="342900" indent="-342900">
              <a:buAutoNum type="alphaUcPeriod"/>
            </a:pPr>
            <a:r>
              <a:rPr lang="en-US" sz="1600" dirty="0"/>
              <a:t>CT scan of the head</a:t>
            </a:r>
          </a:p>
          <a:p>
            <a:pPr marL="342900" indent="-342900">
              <a:buFontTx/>
              <a:buAutoNum type="alphaUcPeriod"/>
            </a:pPr>
            <a:r>
              <a:rPr lang="en-US" sz="1600" dirty="0"/>
              <a:t>Coronary angiogram</a:t>
            </a:r>
          </a:p>
          <a:p>
            <a:pPr marL="342900" indent="-342900">
              <a:buFontTx/>
              <a:buAutoNum type="alphaUcPeriod"/>
            </a:pPr>
            <a:r>
              <a:rPr lang="en-US" sz="1600" dirty="0"/>
              <a:t>Vasodilator stress test with myocardial perfusion imaging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28600" y="5867400"/>
            <a:ext cx="4648200" cy="242619"/>
          </a:xfrm>
          <a:prstGeom prst="rect">
            <a:avLst/>
          </a:prstGeom>
          <a:noFill/>
          <a:ln w="50800">
            <a:solidFill>
              <a:srgbClr val="66FF33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553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“Cerebral T Waves”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Reported with hemorrhage and ischemic stroke</a:t>
            </a:r>
          </a:p>
          <a:p>
            <a:endParaRPr lang="en-US" sz="2400" dirty="0"/>
          </a:p>
          <a:p>
            <a:r>
              <a:rPr lang="en-US" sz="2400" dirty="0"/>
              <a:t>Other ECG findings in stroke:</a:t>
            </a:r>
          </a:p>
          <a:p>
            <a:pPr lvl="1"/>
            <a:r>
              <a:rPr lang="en-US" sz="2000" dirty="0"/>
              <a:t>QT prolongation</a:t>
            </a:r>
          </a:p>
          <a:p>
            <a:pPr lvl="1"/>
            <a:r>
              <a:rPr lang="en-US" sz="2000" dirty="0"/>
              <a:t>Less prominent T wave inversion or flattening</a:t>
            </a:r>
          </a:p>
          <a:p>
            <a:pPr lvl="1"/>
            <a:r>
              <a:rPr lang="en-US" sz="2000" dirty="0"/>
              <a:t>ST segment changes (usually depression)</a:t>
            </a:r>
          </a:p>
          <a:p>
            <a:pPr lvl="1"/>
            <a:r>
              <a:rPr lang="en-US" sz="2000" dirty="0"/>
              <a:t>New Q waves (often unrelated to coincident acute MI)</a:t>
            </a:r>
          </a:p>
          <a:p>
            <a:pPr lvl="1"/>
            <a:r>
              <a:rPr lang="en-US" sz="2000" dirty="0"/>
              <a:t>Prominent U waves</a:t>
            </a:r>
          </a:p>
          <a:p>
            <a:pPr lvl="1"/>
            <a:r>
              <a:rPr lang="en-US" sz="2000" dirty="0"/>
              <a:t>Various arrhythmias (most commonly, atrial fibrillation)</a:t>
            </a:r>
          </a:p>
        </p:txBody>
      </p:sp>
    </p:spTree>
    <p:extLst>
      <p:ext uri="{BB962C8B-B14F-4D97-AF65-F5344CB8AC3E}">
        <p14:creationId xmlns:p14="http://schemas.microsoft.com/office/powerpoint/2010/main" val="29165475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CD638-224A-473A-9C50-D9F78E641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“My Heart is Racing”</a:t>
            </a:r>
          </a:p>
        </p:txBody>
      </p:sp>
    </p:spTree>
    <p:extLst>
      <p:ext uri="{BB962C8B-B14F-4D97-AF65-F5344CB8AC3E}">
        <p14:creationId xmlns:p14="http://schemas.microsoft.com/office/powerpoint/2010/main" val="16055752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1566"/>
            <a:ext cx="8568681" cy="47870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9099" y="5105400"/>
            <a:ext cx="8394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The arrhythmia above is most often associated with:</a:t>
            </a:r>
          </a:p>
          <a:p>
            <a:pPr marL="342900" indent="-342900">
              <a:buAutoNum type="alphaUcPeriod"/>
            </a:pPr>
            <a:r>
              <a:rPr lang="en-US" sz="1600" dirty="0"/>
              <a:t>Pulmonary disease</a:t>
            </a:r>
          </a:p>
          <a:p>
            <a:pPr marL="342900" indent="-342900">
              <a:buAutoNum type="alphaUcPeriod"/>
            </a:pPr>
            <a:r>
              <a:rPr lang="en-US" sz="1600" dirty="0" err="1"/>
              <a:t>Hypermagnesemia</a:t>
            </a:r>
            <a:endParaRPr lang="en-US" sz="1600" dirty="0"/>
          </a:p>
          <a:p>
            <a:pPr marL="342900" indent="-342900">
              <a:buAutoNum type="alphaUcPeriod"/>
            </a:pPr>
            <a:r>
              <a:rPr lang="en-US" sz="1600" dirty="0"/>
              <a:t>Hypertension and older age</a:t>
            </a:r>
          </a:p>
          <a:p>
            <a:pPr marL="342900" indent="-342900">
              <a:buAutoNum type="alphaUcPeriod"/>
            </a:pPr>
            <a:r>
              <a:rPr lang="en-US" sz="1600" dirty="0"/>
              <a:t>Myocardial infarction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15164" y="5410200"/>
            <a:ext cx="4267200" cy="228600"/>
          </a:xfrm>
          <a:prstGeom prst="rect">
            <a:avLst/>
          </a:prstGeom>
          <a:noFill/>
          <a:ln w="50800">
            <a:solidFill>
              <a:srgbClr val="66FF33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Multifocal Atrial Tachycardia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15589"/>
            <a:ext cx="7256141" cy="4053764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 bwMode="auto">
          <a:xfrm flipV="1">
            <a:off x="2286000" y="4876800"/>
            <a:ext cx="0" cy="2286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 flipV="1">
            <a:off x="2667000" y="4876800"/>
            <a:ext cx="0" cy="2286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 flipV="1">
            <a:off x="4267200" y="4876800"/>
            <a:ext cx="0" cy="2286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3048000" y="1715589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Rate &gt; 100 bpm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24001" y="2926862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Varying PP, PR, RR intervals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28800" y="4217517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At least 3 different P wave morphologies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5936660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Common disease associations: </a:t>
            </a:r>
            <a:r>
              <a:rPr lang="en-US" sz="1800" u="sng" dirty="0">
                <a:solidFill>
                  <a:srgbClr val="00B0F0"/>
                </a:solidFill>
              </a:rPr>
              <a:t>Pulmonary disease</a:t>
            </a:r>
            <a:r>
              <a:rPr lang="en-US" sz="1800" dirty="0">
                <a:solidFill>
                  <a:srgbClr val="00B0F0"/>
                </a:solidFill>
              </a:rPr>
              <a:t>, heart failure, hypomagnesemia, hypokalemia</a:t>
            </a:r>
          </a:p>
        </p:txBody>
      </p:sp>
    </p:spTree>
    <p:extLst>
      <p:ext uri="{BB962C8B-B14F-4D97-AF65-F5344CB8AC3E}">
        <p14:creationId xmlns:p14="http://schemas.microsoft.com/office/powerpoint/2010/main" val="22415425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28600"/>
            <a:ext cx="8432157" cy="45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9099" y="5105400"/>
            <a:ext cx="83949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Which of the following is true regarding this arrhythmia?</a:t>
            </a:r>
          </a:p>
          <a:p>
            <a:pPr marL="342900" indent="-342900">
              <a:buAutoNum type="alphaUcPeriod"/>
            </a:pPr>
            <a:r>
              <a:rPr lang="en-US" sz="1600" dirty="0"/>
              <a:t>Oral anticoagulation is not needed in the vast majority of cases, due to low risk of systemic embolization</a:t>
            </a:r>
          </a:p>
          <a:p>
            <a:pPr marL="342900" indent="-342900">
              <a:buAutoNum type="alphaUcPeriod"/>
            </a:pPr>
            <a:r>
              <a:rPr lang="en-US" sz="1600" dirty="0"/>
              <a:t>There is a low rate of recurrence after </a:t>
            </a:r>
            <a:r>
              <a:rPr lang="en-US" sz="1600" dirty="0" err="1"/>
              <a:t>cardioversion</a:t>
            </a:r>
            <a:endParaRPr lang="en-US" sz="1600" dirty="0"/>
          </a:p>
          <a:p>
            <a:pPr marL="342900" indent="-342900">
              <a:buAutoNum type="alphaUcPeriod"/>
            </a:pPr>
            <a:r>
              <a:rPr lang="en-US" sz="1600" dirty="0"/>
              <a:t>Rate control is the best treatment option in most cases</a:t>
            </a:r>
          </a:p>
          <a:p>
            <a:pPr marL="342900" indent="-342900">
              <a:buAutoNum type="alphaUcPeriod"/>
            </a:pPr>
            <a:r>
              <a:rPr lang="en-US" sz="1600" dirty="0"/>
              <a:t>Radiofrequency ablation is curative in over 95% of cases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04800" y="6324600"/>
            <a:ext cx="6324600" cy="263374"/>
          </a:xfrm>
          <a:prstGeom prst="rect">
            <a:avLst/>
          </a:prstGeom>
          <a:noFill/>
          <a:ln w="50800">
            <a:solidFill>
              <a:srgbClr val="66FF33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643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Atrial Flutter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209800"/>
            <a:ext cx="5199830" cy="281940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 bwMode="auto">
          <a:xfrm>
            <a:off x="1219200" y="3528060"/>
            <a:ext cx="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" name="Straight Arrow Connector 5"/>
          <p:cNvCxnSpPr/>
          <p:nvPr/>
        </p:nvCxnSpPr>
        <p:spPr bwMode="auto">
          <a:xfrm flipV="1">
            <a:off x="1066800" y="4495800"/>
            <a:ext cx="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381000" y="5181600"/>
            <a:ext cx="51998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“</a:t>
            </a:r>
            <a:r>
              <a:rPr lang="en-US" sz="1800" dirty="0" err="1">
                <a:solidFill>
                  <a:srgbClr val="00B0F0"/>
                </a:solidFill>
              </a:rPr>
              <a:t>Sawtooth</a:t>
            </a:r>
            <a:r>
              <a:rPr lang="en-US" sz="1800" dirty="0">
                <a:solidFill>
                  <a:srgbClr val="00B0F0"/>
                </a:solidFill>
              </a:rPr>
              <a:t>” negative f waves best seen in inferior leads</a:t>
            </a:r>
          </a:p>
          <a:p>
            <a:r>
              <a:rPr lang="en-US" sz="1800" dirty="0">
                <a:solidFill>
                  <a:srgbClr val="00B0F0"/>
                </a:solidFill>
              </a:rPr>
              <a:t>Positive or biphasic f waves in V1</a:t>
            </a:r>
          </a:p>
          <a:p>
            <a:r>
              <a:rPr lang="en-US" sz="1800" dirty="0">
                <a:solidFill>
                  <a:srgbClr val="00B0F0"/>
                </a:solidFill>
              </a:rPr>
              <a:t>Macro-reentry circuit in right atrium (</a:t>
            </a:r>
            <a:r>
              <a:rPr lang="en-US" sz="1800" dirty="0" err="1">
                <a:solidFill>
                  <a:srgbClr val="00B0F0"/>
                </a:solidFill>
              </a:rPr>
              <a:t>cavotricuspid</a:t>
            </a:r>
            <a:r>
              <a:rPr lang="en-US" sz="1800" dirty="0">
                <a:solidFill>
                  <a:srgbClr val="00B0F0"/>
                </a:solidFill>
              </a:rPr>
              <a:t> isthmus dependent)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057400"/>
            <a:ext cx="2715861" cy="386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3644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6200"/>
            <a:ext cx="8610600" cy="49864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9099" y="5105400"/>
            <a:ext cx="8394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The rhythm abnormality shown is:</a:t>
            </a:r>
          </a:p>
          <a:p>
            <a:pPr marL="342900" indent="-342900">
              <a:buAutoNum type="alphaUcPeriod"/>
            </a:pPr>
            <a:r>
              <a:rPr lang="en-US" sz="1600" dirty="0"/>
              <a:t>Sinus tachycardia</a:t>
            </a:r>
          </a:p>
          <a:p>
            <a:pPr marL="342900" indent="-342900">
              <a:buAutoNum type="alphaUcPeriod"/>
            </a:pPr>
            <a:r>
              <a:rPr lang="en-US" sz="1600" dirty="0" err="1"/>
              <a:t>Atrioventricular</a:t>
            </a:r>
            <a:r>
              <a:rPr lang="en-US" sz="1600" dirty="0"/>
              <a:t> nodal reentry tachycardia (AVNRT)</a:t>
            </a:r>
          </a:p>
          <a:p>
            <a:pPr marL="342900" indent="-342900">
              <a:buAutoNum type="alphaUcPeriod"/>
            </a:pPr>
            <a:r>
              <a:rPr lang="en-US" sz="1600" dirty="0"/>
              <a:t>Atrial fibrillation</a:t>
            </a:r>
          </a:p>
          <a:p>
            <a:pPr marL="342900" indent="-342900">
              <a:buAutoNum type="alphaUcPeriod"/>
            </a:pPr>
            <a:r>
              <a:rPr lang="en-US" sz="1600" dirty="0"/>
              <a:t>Atrial flutter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66700" y="5652819"/>
            <a:ext cx="5905500" cy="228600"/>
          </a:xfrm>
          <a:prstGeom prst="rect">
            <a:avLst/>
          </a:prstGeom>
          <a:noFill/>
          <a:ln w="50800">
            <a:solidFill>
              <a:srgbClr val="66FF33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649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AVNRT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86000"/>
            <a:ext cx="5131743" cy="2971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2438400"/>
            <a:ext cx="3173138" cy="1224172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 flipV="1">
            <a:off x="838200" y="3433972"/>
            <a:ext cx="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>
            <a:off x="3581400" y="2362200"/>
            <a:ext cx="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838200" y="5468034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Retrograde p waves in typical AVNRT are often buried at the end of the QRS complex, and may appear as pseudo-R’ or pseudo-S waves</a:t>
            </a:r>
          </a:p>
        </p:txBody>
      </p:sp>
    </p:spTree>
    <p:extLst>
      <p:ext uri="{BB962C8B-B14F-4D97-AF65-F5344CB8AC3E}">
        <p14:creationId xmlns:p14="http://schemas.microsoft.com/office/powerpoint/2010/main" val="5334823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815"/>
            <a:ext cx="8699500" cy="49499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9099" y="5105400"/>
            <a:ext cx="8394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The rhythm abnormality shown:</a:t>
            </a:r>
          </a:p>
          <a:p>
            <a:pPr marL="342900" indent="-342900">
              <a:buAutoNum type="alphaUcPeriod"/>
            </a:pPr>
            <a:r>
              <a:rPr lang="en-US" sz="1600" dirty="0"/>
              <a:t>Is associated with a high risk of sudden death</a:t>
            </a:r>
          </a:p>
          <a:p>
            <a:pPr marL="342900" indent="-342900">
              <a:buAutoNum type="alphaUcPeriod"/>
            </a:pPr>
            <a:r>
              <a:rPr lang="en-US" sz="1600" dirty="0"/>
              <a:t>Is best treated with electrical </a:t>
            </a:r>
            <a:r>
              <a:rPr lang="en-US" sz="1600" dirty="0" err="1"/>
              <a:t>cardioversion</a:t>
            </a:r>
            <a:r>
              <a:rPr lang="en-US" sz="1600" dirty="0"/>
              <a:t> in the </a:t>
            </a:r>
            <a:r>
              <a:rPr lang="en-US" sz="1600" dirty="0" err="1"/>
              <a:t>hemodynamically</a:t>
            </a:r>
            <a:r>
              <a:rPr lang="en-US" sz="1600" dirty="0"/>
              <a:t> unstable patient</a:t>
            </a:r>
          </a:p>
          <a:p>
            <a:pPr marL="342900" indent="-342900">
              <a:buAutoNum type="alphaUcPeriod"/>
            </a:pPr>
            <a:r>
              <a:rPr lang="en-US" sz="1600" dirty="0"/>
              <a:t>Should not be treated with agents that block the AV node</a:t>
            </a:r>
          </a:p>
          <a:p>
            <a:pPr marL="342900" indent="-342900">
              <a:buAutoNum type="alphaUcPeriod"/>
            </a:pPr>
            <a:r>
              <a:rPr lang="en-US" sz="1600" dirty="0"/>
              <a:t>A, B, and C.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28600" y="6096000"/>
            <a:ext cx="4267200" cy="304800"/>
          </a:xfrm>
          <a:prstGeom prst="rect">
            <a:avLst/>
          </a:prstGeom>
          <a:noFill/>
          <a:ln w="50800">
            <a:solidFill>
              <a:srgbClr val="66FF33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76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Atrial Fibrillation with Pre-Excitation (WPW)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1905000"/>
            <a:ext cx="5029200" cy="2861565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81000" y="4911345"/>
            <a:ext cx="8153400" cy="1828800"/>
          </a:xfrm>
        </p:spPr>
        <p:txBody>
          <a:bodyPr/>
          <a:lstStyle/>
          <a:p>
            <a:r>
              <a:rPr lang="en-US" sz="2000" b="1" dirty="0">
                <a:solidFill>
                  <a:srgbClr val="0070C0"/>
                </a:solidFill>
              </a:rPr>
              <a:t>This just looks awful!</a:t>
            </a:r>
          </a:p>
          <a:p>
            <a:r>
              <a:rPr lang="en-US" sz="2000" b="1" dirty="0">
                <a:solidFill>
                  <a:srgbClr val="0070C0"/>
                </a:solidFill>
              </a:rPr>
              <a:t>Varying degrees of bypass tract conduction depending on R-R intervals (delta waves/QRS complexes vary in width)</a:t>
            </a:r>
          </a:p>
          <a:p>
            <a:r>
              <a:rPr lang="en-US" sz="2000" b="1" dirty="0">
                <a:solidFill>
                  <a:srgbClr val="0070C0"/>
                </a:solidFill>
              </a:rPr>
              <a:t>Do NOT block the AV node!</a:t>
            </a:r>
          </a:p>
        </p:txBody>
      </p:sp>
    </p:spTree>
    <p:extLst>
      <p:ext uri="{BB962C8B-B14F-4D97-AF65-F5344CB8AC3E}">
        <p14:creationId xmlns:p14="http://schemas.microsoft.com/office/powerpoint/2010/main" val="12863233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"/>
          <p:cNvPicPr>
            <a:picLocks noChangeAspect="1"/>
          </p:cNvPicPr>
          <p:nvPr/>
        </p:nvPicPr>
        <p:blipFill>
          <a:blip r:embed="rId2"/>
          <a:srcRect l="9166" t="22495" r="3333" b="5188"/>
          <a:stretch>
            <a:fillRect/>
          </a:stretch>
        </p:blipFill>
        <p:spPr bwMode="auto">
          <a:xfrm rot="-60000">
            <a:off x="574751" y="69452"/>
            <a:ext cx="8001000" cy="480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57200" y="5105400"/>
            <a:ext cx="8394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56/F with breast cancer and dyspnea. What is the most likely diagnosis?</a:t>
            </a:r>
          </a:p>
          <a:p>
            <a:pPr marL="342900" indent="-342900">
              <a:buAutoNum type="alphaUcPeriod"/>
            </a:pPr>
            <a:r>
              <a:rPr lang="en-US" sz="1600" dirty="0"/>
              <a:t>Pericardial effusion and </a:t>
            </a:r>
            <a:r>
              <a:rPr lang="en-US" sz="1600" dirty="0" err="1"/>
              <a:t>tamponade</a:t>
            </a:r>
            <a:endParaRPr lang="en-US" sz="1600" dirty="0"/>
          </a:p>
          <a:p>
            <a:pPr marL="342900" indent="-342900">
              <a:buAutoNum type="alphaUcPeriod"/>
            </a:pPr>
            <a:r>
              <a:rPr lang="en-US" sz="1600" dirty="0"/>
              <a:t>Acute inferior myocardial infarction</a:t>
            </a:r>
          </a:p>
          <a:p>
            <a:pPr marL="342900" indent="-342900">
              <a:buAutoNum type="alphaUcPeriod"/>
            </a:pPr>
            <a:r>
              <a:rPr lang="en-US" sz="1600" dirty="0" err="1"/>
              <a:t>Hypercalcemia</a:t>
            </a:r>
            <a:endParaRPr lang="en-US" sz="1600" dirty="0"/>
          </a:p>
          <a:p>
            <a:pPr marL="342900" indent="-342900">
              <a:buAutoNum type="alphaUcPeriod"/>
            </a:pPr>
            <a:r>
              <a:rPr lang="en-US" sz="1600" dirty="0"/>
              <a:t>AL amyloidosis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04800" y="5410200"/>
            <a:ext cx="4572000" cy="228600"/>
          </a:xfrm>
          <a:prstGeom prst="rect">
            <a:avLst/>
          </a:prstGeom>
          <a:noFill/>
          <a:ln w="50800">
            <a:solidFill>
              <a:srgbClr val="66FF33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370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Pericardial Effusion/Tamponade</a:t>
            </a:r>
          </a:p>
        </p:txBody>
      </p:sp>
      <p:pic>
        <p:nvPicPr>
          <p:cNvPr id="4" name="Picture 1"/>
          <p:cNvPicPr>
            <a:picLocks noGrp="1" noChangeAspect="1"/>
          </p:cNvPicPr>
          <p:nvPr>
            <p:ph idx="1"/>
          </p:nvPr>
        </p:nvPicPr>
        <p:blipFill>
          <a:blip r:embed="rId2"/>
          <a:srcRect l="9166" t="22495" r="3333" b="5188"/>
          <a:stretch>
            <a:fillRect/>
          </a:stretch>
        </p:blipFill>
        <p:spPr bwMode="auto">
          <a:xfrm rot="-60000">
            <a:off x="1148376" y="1981200"/>
            <a:ext cx="6847247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514600" y="57150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Subtle electrical </a:t>
            </a:r>
            <a:r>
              <a:rPr lang="en-US" sz="1800" dirty="0" err="1">
                <a:solidFill>
                  <a:srgbClr val="00B0F0"/>
                </a:solidFill>
              </a:rPr>
              <a:t>alternans</a:t>
            </a:r>
            <a:endParaRPr lang="en-US" sz="1800" dirty="0">
              <a:solidFill>
                <a:srgbClr val="00B0F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2600" y="1919585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Tachycardia (what type?) with low QRS voltages</a:t>
            </a:r>
          </a:p>
        </p:txBody>
      </p:sp>
    </p:spTree>
    <p:extLst>
      <p:ext uri="{BB962C8B-B14F-4D97-AF65-F5344CB8AC3E}">
        <p14:creationId xmlns:p14="http://schemas.microsoft.com/office/powerpoint/2010/main" val="30586599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E0C2A-F867-4FF7-BF76-602E4ADBB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“Getting Slow”</a:t>
            </a:r>
          </a:p>
        </p:txBody>
      </p:sp>
    </p:spTree>
    <p:extLst>
      <p:ext uri="{BB962C8B-B14F-4D97-AF65-F5344CB8AC3E}">
        <p14:creationId xmlns:p14="http://schemas.microsoft.com/office/powerpoint/2010/main" val="14480565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04800"/>
            <a:ext cx="8663567" cy="4191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9099" y="5105400"/>
            <a:ext cx="8394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The rhythm abnormality shown is best treated with:</a:t>
            </a:r>
          </a:p>
          <a:p>
            <a:pPr marL="342900" indent="-342900">
              <a:buAutoNum type="alphaUcPeriod"/>
            </a:pPr>
            <a:r>
              <a:rPr lang="en-US" sz="1600" dirty="0"/>
              <a:t>Emergency placement of a permanent pacemaker</a:t>
            </a:r>
          </a:p>
          <a:p>
            <a:pPr marL="342900" indent="-342900">
              <a:buAutoNum type="alphaUcPeriod"/>
            </a:pPr>
            <a:r>
              <a:rPr lang="en-US" sz="1600" dirty="0"/>
              <a:t>Emergency coronary reperfusion</a:t>
            </a:r>
          </a:p>
          <a:p>
            <a:pPr marL="342900" indent="-342900">
              <a:buAutoNum type="alphaUcPeriod"/>
            </a:pPr>
            <a:r>
              <a:rPr lang="en-US" sz="1600" dirty="0"/>
              <a:t>Beta blockers</a:t>
            </a:r>
          </a:p>
          <a:p>
            <a:pPr marL="342900" indent="-342900">
              <a:buAutoNum type="alphaUcPeriod"/>
            </a:pPr>
            <a:r>
              <a:rPr lang="en-US" sz="1600" dirty="0"/>
              <a:t>Intravenous isoproterenol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04800" y="5652819"/>
            <a:ext cx="5181600" cy="228600"/>
          </a:xfrm>
          <a:prstGeom prst="rect">
            <a:avLst/>
          </a:prstGeom>
          <a:noFill/>
          <a:ln w="50800">
            <a:solidFill>
              <a:srgbClr val="66FF33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Acute Inferior MI and Type 1 Second Degree AV Block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216" y="2057400"/>
            <a:ext cx="8663567" cy="419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48200" y="28194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STE in V1 suggests RV infarct</a:t>
            </a:r>
          </a:p>
        </p:txBody>
      </p:sp>
      <p:cxnSp>
        <p:nvCxnSpPr>
          <p:cNvPr id="6" name="Straight Arrow Connector 5"/>
          <p:cNvCxnSpPr/>
          <p:nvPr/>
        </p:nvCxnSpPr>
        <p:spPr bwMode="auto">
          <a:xfrm flipV="1">
            <a:off x="5715000" y="2514600"/>
            <a:ext cx="0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233685" y="38862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STE in inferior leads</a:t>
            </a:r>
          </a:p>
        </p:txBody>
      </p:sp>
      <p:cxnSp>
        <p:nvCxnSpPr>
          <p:cNvPr id="9" name="Straight Arrow Connector 8"/>
          <p:cNvCxnSpPr/>
          <p:nvPr/>
        </p:nvCxnSpPr>
        <p:spPr bwMode="auto">
          <a:xfrm flipV="1">
            <a:off x="2133600" y="3581400"/>
            <a:ext cx="0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 flipV="1">
            <a:off x="2133600" y="4572000"/>
            <a:ext cx="0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 flipV="1">
            <a:off x="2895600" y="4572000"/>
            <a:ext cx="0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flipV="1">
            <a:off x="6172200" y="5943600"/>
            <a:ext cx="0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flipV="1">
            <a:off x="7696200" y="5943600"/>
            <a:ext cx="0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3733800" y="6189898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Always check PR interval before and after the block (always longest right before, shortest right after)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100" y="5969057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Suspect when you see grouped beating</a:t>
            </a:r>
          </a:p>
        </p:txBody>
      </p:sp>
    </p:spTree>
    <p:extLst>
      <p:ext uri="{BB962C8B-B14F-4D97-AF65-F5344CB8AC3E}">
        <p14:creationId xmlns:p14="http://schemas.microsoft.com/office/powerpoint/2010/main" val="18861318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Box 1"/>
          <p:cNvSpPr txBox="1">
            <a:spLocks noChangeArrowheads="1"/>
          </p:cNvSpPr>
          <p:nvPr/>
        </p:nvSpPr>
        <p:spPr bwMode="auto">
          <a:xfrm>
            <a:off x="2743200" y="2286000"/>
            <a:ext cx="4876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Mobitz II second deg AVB ecg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2844" b="17535"/>
          <a:stretch/>
        </p:blipFill>
        <p:spPr>
          <a:xfrm>
            <a:off x="533400" y="457200"/>
            <a:ext cx="8039100" cy="426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5977" y="5050899"/>
            <a:ext cx="8394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The rhythm abnormality shown is:</a:t>
            </a:r>
          </a:p>
          <a:p>
            <a:pPr marL="342900" indent="-342900">
              <a:buAutoNum type="alphaUcPeriod"/>
            </a:pPr>
            <a:r>
              <a:rPr lang="en-US" sz="1600" dirty="0"/>
              <a:t>Atrial </a:t>
            </a:r>
            <a:r>
              <a:rPr lang="en-US" sz="1600" dirty="0" err="1"/>
              <a:t>bigeminy</a:t>
            </a:r>
            <a:endParaRPr lang="en-US" sz="1600" dirty="0"/>
          </a:p>
          <a:p>
            <a:pPr marL="342900" indent="-342900">
              <a:buAutoNum type="alphaUcPeriod"/>
            </a:pPr>
            <a:r>
              <a:rPr lang="en-US" sz="1600" dirty="0"/>
              <a:t>Type 1 (</a:t>
            </a:r>
            <a:r>
              <a:rPr lang="en-US" sz="1600" dirty="0" err="1"/>
              <a:t>Wenckebach</a:t>
            </a:r>
            <a:r>
              <a:rPr lang="en-US" sz="1600" dirty="0"/>
              <a:t>) second degree </a:t>
            </a:r>
            <a:r>
              <a:rPr lang="en-US" sz="1600" dirty="0" err="1"/>
              <a:t>atrioventricular</a:t>
            </a:r>
            <a:r>
              <a:rPr lang="en-US" sz="1600" dirty="0"/>
              <a:t> block</a:t>
            </a:r>
          </a:p>
          <a:p>
            <a:pPr marL="342900" indent="-342900">
              <a:buAutoNum type="alphaUcPeriod"/>
            </a:pPr>
            <a:r>
              <a:rPr lang="en-US" sz="1600" dirty="0"/>
              <a:t>Type 2 second degree </a:t>
            </a:r>
            <a:r>
              <a:rPr lang="en-US" sz="1600" dirty="0" err="1"/>
              <a:t>atrioventricular</a:t>
            </a:r>
            <a:r>
              <a:rPr lang="en-US" sz="1600" dirty="0"/>
              <a:t> block</a:t>
            </a:r>
          </a:p>
          <a:p>
            <a:pPr marL="342900" indent="-342900">
              <a:buAutoNum type="alphaUcPeriod"/>
            </a:pPr>
            <a:r>
              <a:rPr lang="en-US" sz="1600" dirty="0"/>
              <a:t>Type 2 (</a:t>
            </a:r>
            <a:r>
              <a:rPr lang="en-US" sz="1600" dirty="0" err="1"/>
              <a:t>Wenckebach</a:t>
            </a:r>
            <a:r>
              <a:rPr lang="en-US" sz="1600" dirty="0"/>
              <a:t>) </a:t>
            </a:r>
            <a:r>
              <a:rPr lang="en-US" sz="1600" dirty="0" err="1"/>
              <a:t>sinoatrial</a:t>
            </a:r>
            <a:r>
              <a:rPr lang="en-US" sz="1600" dirty="0"/>
              <a:t> nodal exit block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57200" y="5791200"/>
            <a:ext cx="6629400" cy="304800"/>
          </a:xfrm>
          <a:prstGeom prst="rect">
            <a:avLst/>
          </a:prstGeom>
          <a:noFill/>
          <a:ln w="50800">
            <a:solidFill>
              <a:srgbClr val="66FF33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2 Second Degree AV Block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2844" b="17535"/>
          <a:stretch/>
        </p:blipFill>
        <p:spPr>
          <a:xfrm>
            <a:off x="1219200" y="2209800"/>
            <a:ext cx="6305550" cy="3347022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 bwMode="auto">
          <a:xfrm flipV="1">
            <a:off x="3048000" y="5450142"/>
            <a:ext cx="0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2388870" y="5829356"/>
            <a:ext cx="5459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Grouped beating with dropped QRS after P wave</a:t>
            </a:r>
          </a:p>
          <a:p>
            <a:r>
              <a:rPr lang="en-US" sz="1800" dirty="0">
                <a:solidFill>
                  <a:srgbClr val="00B0F0"/>
                </a:solidFill>
              </a:rPr>
              <a:t>PR intervals are constant</a:t>
            </a:r>
          </a:p>
        </p:txBody>
      </p:sp>
      <p:sp>
        <p:nvSpPr>
          <p:cNvPr id="16" name="Oval 15"/>
          <p:cNvSpPr/>
          <p:nvPr/>
        </p:nvSpPr>
        <p:spPr bwMode="auto">
          <a:xfrm>
            <a:off x="4495800" y="4343400"/>
            <a:ext cx="228600" cy="633549"/>
          </a:xfrm>
          <a:prstGeom prst="ellipse">
            <a:avLst/>
          </a:prstGeom>
          <a:noFill/>
          <a:ln w="254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4890135" y="4343400"/>
            <a:ext cx="228600" cy="633549"/>
          </a:xfrm>
          <a:prstGeom prst="ellipse">
            <a:avLst/>
          </a:prstGeom>
          <a:noFill/>
          <a:ln w="254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5584507" y="4343400"/>
            <a:ext cx="228600" cy="633549"/>
          </a:xfrm>
          <a:prstGeom prst="ellipse">
            <a:avLst/>
          </a:prstGeom>
          <a:noFill/>
          <a:ln w="254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27095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52400"/>
            <a:ext cx="8908919" cy="490308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3181" y="5181600"/>
            <a:ext cx="83949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37/M asymptomatic, recently diagnosed with Lyme disease has the ECG above; what is the next best step in management?</a:t>
            </a:r>
          </a:p>
          <a:p>
            <a:pPr marL="342900" indent="-342900">
              <a:buAutoNum type="alphaUcPeriod"/>
            </a:pPr>
            <a:r>
              <a:rPr lang="en-US" sz="1600" dirty="0"/>
              <a:t>Intravenous ceftriaxone</a:t>
            </a:r>
          </a:p>
          <a:p>
            <a:pPr marL="342900" indent="-342900">
              <a:buAutoNum type="alphaUcPeriod"/>
            </a:pPr>
            <a:r>
              <a:rPr lang="en-US" sz="1600" dirty="0"/>
              <a:t>Oral doxycycline</a:t>
            </a:r>
          </a:p>
          <a:p>
            <a:pPr marL="342900" indent="-342900">
              <a:buAutoNum type="alphaUcPeriod"/>
            </a:pPr>
            <a:r>
              <a:rPr lang="en-US" sz="1600" dirty="0"/>
              <a:t>Permanent pacemaker implantation</a:t>
            </a:r>
          </a:p>
          <a:p>
            <a:pPr marL="342900" indent="-342900">
              <a:buAutoNum type="alphaUcPeriod"/>
            </a:pPr>
            <a:r>
              <a:rPr lang="en-US" sz="1600" dirty="0"/>
              <a:t>Initiate transcutaneous pacing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63458" y="5715000"/>
            <a:ext cx="4613342" cy="249875"/>
          </a:xfrm>
          <a:prstGeom prst="rect">
            <a:avLst/>
          </a:prstGeom>
          <a:noFill/>
          <a:ln w="50800">
            <a:solidFill>
              <a:srgbClr val="66FF33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Complete Heart Block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80" y="1981200"/>
            <a:ext cx="5098922" cy="2806227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81000" y="5257799"/>
            <a:ext cx="8153400" cy="1482345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>
                <a:solidFill>
                  <a:srgbClr val="0070C0"/>
                </a:solidFill>
              </a:rPr>
              <a:t>Key Points:</a:t>
            </a:r>
          </a:p>
          <a:p>
            <a:pPr lvl="1"/>
            <a:r>
              <a:rPr lang="en-US" sz="1600" b="1" dirty="0">
                <a:solidFill>
                  <a:srgbClr val="0070C0"/>
                </a:solidFill>
              </a:rPr>
              <a:t>Remember reversible causes of complete heart block (permanent pacing not indicated)</a:t>
            </a:r>
          </a:p>
          <a:p>
            <a:pPr lvl="1"/>
            <a:r>
              <a:rPr lang="en-US" sz="1600" b="1" dirty="0">
                <a:solidFill>
                  <a:srgbClr val="0070C0"/>
                </a:solidFill>
              </a:rPr>
              <a:t>Not all AV dissociation is complete heart block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67400" y="2514600"/>
            <a:ext cx="3048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P waves march through and do not conduct to the ventricle</a:t>
            </a:r>
          </a:p>
          <a:p>
            <a:endParaRPr lang="en-US" sz="1800" dirty="0">
              <a:solidFill>
                <a:srgbClr val="00B0F0"/>
              </a:solidFill>
            </a:endParaRPr>
          </a:p>
          <a:p>
            <a:r>
              <a:rPr lang="en-US" sz="1800" dirty="0">
                <a:solidFill>
                  <a:srgbClr val="00B0F0"/>
                </a:solidFill>
              </a:rPr>
              <a:t>Faster atrial rate than ventricular rate</a:t>
            </a:r>
          </a:p>
        </p:txBody>
      </p:sp>
    </p:spTree>
    <p:extLst>
      <p:ext uri="{BB962C8B-B14F-4D97-AF65-F5344CB8AC3E}">
        <p14:creationId xmlns:p14="http://schemas.microsoft.com/office/powerpoint/2010/main" val="36277555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/>
          <p:cNvPicPr>
            <a:picLocks noChangeAspect="1"/>
          </p:cNvPicPr>
          <p:nvPr/>
        </p:nvPicPr>
        <p:blipFill>
          <a:blip r:embed="rId2"/>
          <a:srcRect l="5833" t="12607" r="2499" b="9460"/>
          <a:stretch>
            <a:fillRect/>
          </a:stretch>
        </p:blipFill>
        <p:spPr bwMode="auto">
          <a:xfrm rot="-60000">
            <a:off x="425577" y="38242"/>
            <a:ext cx="8382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19099" y="5105400"/>
            <a:ext cx="83949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68/M with fatigue, dyspnea, and altered mentation. Serum potassium 5.9 </a:t>
            </a:r>
            <a:r>
              <a:rPr lang="en-US" sz="1600" dirty="0" err="1"/>
              <a:t>mEq</a:t>
            </a:r>
            <a:r>
              <a:rPr lang="en-US" sz="1600" dirty="0"/>
              <a:t>/L. What is the best treatment?</a:t>
            </a:r>
          </a:p>
          <a:p>
            <a:pPr marL="342900" indent="-342900">
              <a:buAutoNum type="alphaUcPeriod"/>
            </a:pPr>
            <a:r>
              <a:rPr lang="en-US" sz="1600" dirty="0"/>
              <a:t>Emergent hemodialysis</a:t>
            </a:r>
          </a:p>
          <a:p>
            <a:pPr marL="342900" indent="-342900">
              <a:buAutoNum type="alphaUcPeriod"/>
            </a:pPr>
            <a:r>
              <a:rPr lang="en-US" sz="1600" dirty="0"/>
              <a:t>Intravenous calcium </a:t>
            </a:r>
            <a:r>
              <a:rPr lang="en-US" sz="1600" dirty="0" err="1"/>
              <a:t>gluconate</a:t>
            </a:r>
            <a:r>
              <a:rPr lang="en-US" sz="1600" dirty="0"/>
              <a:t>, insulin, and glucose</a:t>
            </a:r>
          </a:p>
          <a:p>
            <a:pPr marL="342900" indent="-342900">
              <a:buAutoNum type="alphaUcPeriod"/>
            </a:pPr>
            <a:r>
              <a:rPr lang="en-US" sz="1600" dirty="0"/>
              <a:t>Digoxin specific antibody (Fab) fragments</a:t>
            </a:r>
          </a:p>
          <a:p>
            <a:pPr marL="342900" indent="-342900">
              <a:buAutoNum type="alphaUcPeriod"/>
            </a:pPr>
            <a:r>
              <a:rPr lang="en-US" sz="1600" dirty="0"/>
              <a:t>Intravenous furosemide</a:t>
            </a:r>
          </a:p>
          <a:p>
            <a:pPr marL="342900" indent="-342900">
              <a:buAutoNum type="alphaUcPeriod"/>
            </a:pPr>
            <a:endParaRPr lang="en-US" sz="16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0998" y="6096000"/>
            <a:ext cx="4876800" cy="304800"/>
          </a:xfrm>
          <a:prstGeom prst="rect">
            <a:avLst/>
          </a:prstGeom>
          <a:noFill/>
          <a:ln w="50800">
            <a:solidFill>
              <a:srgbClr val="66FF33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Digitalis Toxicity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Calcium overload </a:t>
            </a:r>
            <a:r>
              <a:rPr lang="en-US" sz="2400" dirty="0">
                <a:sym typeface="Symbol" panose="05050102010706020507" pitchFamily="18" charset="2"/>
              </a:rPr>
              <a:t> Increased automaticity</a:t>
            </a:r>
          </a:p>
          <a:p>
            <a:r>
              <a:rPr lang="en-US" sz="2400" dirty="0">
                <a:sym typeface="Symbol" panose="05050102010706020507" pitchFamily="18" charset="2"/>
              </a:rPr>
              <a:t>Increased vagal tone  AV block</a:t>
            </a:r>
          </a:p>
          <a:p>
            <a:r>
              <a:rPr lang="en-US" sz="2400" dirty="0">
                <a:sym typeface="Symbol" panose="05050102010706020507" pitchFamily="18" charset="2"/>
              </a:rPr>
              <a:t>Added together, classic arrhythmia: PAT with block</a:t>
            </a:r>
          </a:p>
          <a:p>
            <a:pPr marL="0" indent="0">
              <a:buNone/>
            </a:pPr>
            <a:endParaRPr lang="en-US" sz="2400" dirty="0">
              <a:sym typeface="Symbol" panose="05050102010706020507" pitchFamily="18" charset="2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3505200"/>
            <a:ext cx="4114800" cy="3084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023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Digitalis Toxicity Arrhythmias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sym typeface="Symbol" panose="05050102010706020507" pitchFamily="18" charset="2"/>
              </a:rPr>
              <a:t>Sinus: bradycardia, tachycardia, block, arrest</a:t>
            </a:r>
          </a:p>
          <a:p>
            <a:r>
              <a:rPr lang="en-US" sz="2000" dirty="0">
                <a:sym typeface="Symbol" panose="05050102010706020507" pitchFamily="18" charset="2"/>
              </a:rPr>
              <a:t>Atrial tachycardia with block</a:t>
            </a:r>
          </a:p>
          <a:p>
            <a:r>
              <a:rPr lang="en-US" sz="2000" dirty="0">
                <a:sym typeface="Symbol" panose="05050102010706020507" pitchFamily="18" charset="2"/>
              </a:rPr>
              <a:t>Slow ventricular response or regularization (complete heart block) in atrial fibrillation/flutter</a:t>
            </a:r>
          </a:p>
          <a:p>
            <a:r>
              <a:rPr lang="en-US" sz="2000" dirty="0">
                <a:sym typeface="Symbol" panose="05050102010706020507" pitchFamily="18" charset="2"/>
              </a:rPr>
              <a:t>AV block: first, second (</a:t>
            </a:r>
            <a:r>
              <a:rPr lang="en-US" sz="2000" dirty="0" err="1">
                <a:sym typeface="Symbol" panose="05050102010706020507" pitchFamily="18" charset="2"/>
              </a:rPr>
              <a:t>Mobitz</a:t>
            </a:r>
            <a:r>
              <a:rPr lang="en-US" sz="2000" dirty="0">
                <a:sym typeface="Symbol" panose="05050102010706020507" pitchFamily="18" charset="2"/>
              </a:rPr>
              <a:t> type I), third degree</a:t>
            </a:r>
          </a:p>
          <a:p>
            <a:r>
              <a:rPr lang="en-US" sz="2000" dirty="0">
                <a:sym typeface="Symbol" panose="05050102010706020507" pitchFamily="18" charset="2"/>
              </a:rPr>
              <a:t>Junctional: rhythm, tachycardia, bradycardia</a:t>
            </a:r>
          </a:p>
          <a:p>
            <a:r>
              <a:rPr lang="en-US" sz="2000" dirty="0">
                <a:sym typeface="Symbol" panose="05050102010706020507" pitchFamily="18" charset="2"/>
              </a:rPr>
              <a:t>Ventricular: premature beats (common, often </a:t>
            </a:r>
            <a:r>
              <a:rPr lang="en-US" sz="2000" dirty="0" err="1">
                <a:sym typeface="Symbol" panose="05050102010706020507" pitchFamily="18" charset="2"/>
              </a:rPr>
              <a:t>bigeminy</a:t>
            </a:r>
            <a:r>
              <a:rPr lang="en-US" sz="2000" dirty="0">
                <a:sym typeface="Symbol" panose="05050102010706020507" pitchFamily="18" charset="2"/>
              </a:rPr>
              <a:t>), tachycardia, fibrillation, bidirectional VT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4876800"/>
            <a:ext cx="3600759" cy="183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3059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E124D-BCA5-4475-B880-4338890EA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“VT or Not VT…”</a:t>
            </a:r>
          </a:p>
        </p:txBody>
      </p:sp>
    </p:spTree>
    <p:extLst>
      <p:ext uri="{BB962C8B-B14F-4D97-AF65-F5344CB8AC3E}">
        <p14:creationId xmlns:p14="http://schemas.microsoft.com/office/powerpoint/2010/main" val="37423753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2400"/>
            <a:ext cx="8629272" cy="4343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9099" y="5105400"/>
            <a:ext cx="8394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25/F with severe palpitations. What is the most likely diagnosis?</a:t>
            </a:r>
          </a:p>
          <a:p>
            <a:pPr marL="342900" indent="-342900">
              <a:buAutoNum type="alphaUcPeriod"/>
            </a:pPr>
            <a:r>
              <a:rPr lang="en-US" sz="1600" dirty="0"/>
              <a:t>Sinus tachycardia with pre-existing bundle branch block</a:t>
            </a:r>
          </a:p>
          <a:p>
            <a:pPr marL="342900" indent="-342900">
              <a:buAutoNum type="alphaUcPeriod"/>
            </a:pPr>
            <a:r>
              <a:rPr lang="en-US" sz="1600" dirty="0"/>
              <a:t>Ventricular tachycardia</a:t>
            </a:r>
          </a:p>
          <a:p>
            <a:pPr marL="342900" indent="-342900">
              <a:buAutoNum type="alphaUcPeriod"/>
            </a:pPr>
            <a:r>
              <a:rPr lang="en-US" sz="1600" dirty="0"/>
              <a:t>Atrial tachycardia with aberrant conduction</a:t>
            </a:r>
          </a:p>
          <a:p>
            <a:pPr marL="342900" indent="-342900">
              <a:buAutoNum type="alphaUcPeriod"/>
            </a:pPr>
            <a:r>
              <a:rPr lang="en-US" sz="1600" dirty="0" err="1"/>
              <a:t>Antidromic</a:t>
            </a:r>
            <a:r>
              <a:rPr lang="en-US" sz="1600" dirty="0"/>
              <a:t> </a:t>
            </a:r>
            <a:r>
              <a:rPr lang="en-US" sz="1600" dirty="0" err="1"/>
              <a:t>atiroventricular</a:t>
            </a:r>
            <a:r>
              <a:rPr lang="en-US" sz="1600" dirty="0"/>
              <a:t> reentry tachycardia (AVRT)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28600" y="5652819"/>
            <a:ext cx="5591364" cy="228600"/>
          </a:xfrm>
          <a:prstGeom prst="rect">
            <a:avLst/>
          </a:prstGeom>
          <a:noFill/>
          <a:ln w="50800">
            <a:solidFill>
              <a:srgbClr val="66FF33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33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Idiopathic VT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524691" y="4267200"/>
            <a:ext cx="4038600" cy="1828800"/>
          </a:xfrm>
        </p:spPr>
        <p:txBody>
          <a:bodyPr/>
          <a:lstStyle/>
          <a:p>
            <a:r>
              <a:rPr lang="en-US" sz="2400" b="1" dirty="0">
                <a:solidFill>
                  <a:srgbClr val="0070C0"/>
                </a:solidFill>
              </a:rPr>
              <a:t>Left bundle morphology</a:t>
            </a:r>
          </a:p>
          <a:p>
            <a:r>
              <a:rPr lang="en-US" sz="2400" b="1" dirty="0">
                <a:solidFill>
                  <a:srgbClr val="0070C0"/>
                </a:solidFill>
              </a:rPr>
              <a:t>Inferior axis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000" dirty="0"/>
              <a:t>Typically RV outflow tract location</a:t>
            </a:r>
          </a:p>
          <a:p>
            <a:endParaRPr lang="en-US" sz="2000" dirty="0"/>
          </a:p>
          <a:p>
            <a:r>
              <a:rPr lang="en-US" sz="2000" dirty="0"/>
              <a:t>Structurally normal hearts</a:t>
            </a:r>
          </a:p>
          <a:p>
            <a:endParaRPr lang="en-US" sz="2000" dirty="0"/>
          </a:p>
          <a:p>
            <a:r>
              <a:rPr lang="en-US" sz="2000" dirty="0"/>
              <a:t>Calcium overload with delayed after-depolarizations</a:t>
            </a:r>
          </a:p>
          <a:p>
            <a:endParaRPr lang="en-US" sz="2000" dirty="0"/>
          </a:p>
          <a:p>
            <a:r>
              <a:rPr lang="en-US" sz="2000" dirty="0"/>
              <a:t>Very sensitive to adenosine, verapamil; also </a:t>
            </a:r>
            <a:r>
              <a:rPr lang="el-GR" sz="2000" dirty="0"/>
              <a:t>β</a:t>
            </a:r>
            <a:r>
              <a:rPr lang="en-US" sz="2000" dirty="0"/>
              <a:t>-blockers</a:t>
            </a:r>
          </a:p>
          <a:p>
            <a:endParaRPr lang="en-US" sz="2000" dirty="0"/>
          </a:p>
          <a:p>
            <a:r>
              <a:rPr lang="en-US" sz="2000" dirty="0"/>
              <a:t>Catheter ablation is curative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981200"/>
            <a:ext cx="3962400" cy="1994408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 bwMode="auto">
          <a:xfrm flipH="1" flipV="1">
            <a:off x="838200" y="2667000"/>
            <a:ext cx="12569" cy="2286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flipH="1" flipV="1">
            <a:off x="850769" y="3092704"/>
            <a:ext cx="12569" cy="2286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H="1" flipV="1">
            <a:off x="1752600" y="3092704"/>
            <a:ext cx="12569" cy="2286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Oval 9"/>
          <p:cNvSpPr/>
          <p:nvPr/>
        </p:nvSpPr>
        <p:spPr bwMode="auto">
          <a:xfrm>
            <a:off x="2819400" y="2044192"/>
            <a:ext cx="228600" cy="540774"/>
          </a:xfrm>
          <a:prstGeom prst="ellipse">
            <a:avLst/>
          </a:prstGeom>
          <a:noFill/>
          <a:ln w="254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2715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3181" y="5181600"/>
            <a:ext cx="83949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60/F without symptoms, RRT called for above rhythm strip; what is the next best step in management?</a:t>
            </a:r>
          </a:p>
          <a:p>
            <a:pPr marL="342900" indent="-342900">
              <a:buAutoNum type="alphaUcPeriod"/>
            </a:pPr>
            <a:r>
              <a:rPr lang="en-US" sz="1600" dirty="0"/>
              <a:t>Immediate synchronized cardioversion</a:t>
            </a:r>
          </a:p>
          <a:p>
            <a:pPr marL="342900" indent="-342900">
              <a:buAutoNum type="alphaUcPeriod"/>
            </a:pPr>
            <a:r>
              <a:rPr lang="en-US" sz="1600" dirty="0"/>
              <a:t>Reassurance</a:t>
            </a:r>
          </a:p>
          <a:p>
            <a:pPr marL="342900" indent="-342900">
              <a:buAutoNum type="alphaUcPeriod"/>
            </a:pPr>
            <a:r>
              <a:rPr lang="en-US" sz="1600" dirty="0"/>
              <a:t>IV amiodarone</a:t>
            </a:r>
          </a:p>
          <a:p>
            <a:pPr marL="342900" indent="-342900">
              <a:buAutoNum type="alphaUcPeriod"/>
            </a:pPr>
            <a:r>
              <a:rPr lang="en-US" sz="1600" dirty="0" err="1"/>
              <a:t>Transvenous</a:t>
            </a:r>
            <a:r>
              <a:rPr lang="en-US" sz="1600" dirty="0"/>
              <a:t> pacemaker placement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33181" y="5966430"/>
            <a:ext cx="4613342" cy="249875"/>
          </a:xfrm>
          <a:prstGeom prst="rect">
            <a:avLst/>
          </a:prstGeom>
          <a:noFill/>
          <a:ln w="50800">
            <a:solidFill>
              <a:srgbClr val="66FF33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 descr="C:\Documents and Settings\Charles Smith\My Documents\Chuck's Stuff\Pictures\ECG\artifact VT3-mo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58" y="2286000"/>
            <a:ext cx="8763000" cy="131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0792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Artifact Simulating VT</a:t>
            </a:r>
          </a:p>
        </p:txBody>
      </p:sp>
      <p:pic>
        <p:nvPicPr>
          <p:cNvPr id="4" name="Picture 3" descr="C:\Documents and Settings\Charles Smith\My Documents\Chuck's Stuff\Pictures\ECG\artifact VT3-mo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1905000"/>
            <a:ext cx="8763000" cy="131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/>
          <p:cNvCxnSpPr/>
          <p:nvPr/>
        </p:nvCxnSpPr>
        <p:spPr bwMode="auto">
          <a:xfrm flipV="1">
            <a:off x="2133600" y="3109913"/>
            <a:ext cx="0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" name="Straight Arrow Connector 5"/>
          <p:cNvCxnSpPr/>
          <p:nvPr/>
        </p:nvCxnSpPr>
        <p:spPr bwMode="auto">
          <a:xfrm flipV="1">
            <a:off x="3962400" y="3094673"/>
            <a:ext cx="0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 flipV="1">
            <a:off x="5791200" y="3109913"/>
            <a:ext cx="0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flipV="1">
            <a:off x="4648200" y="3109913"/>
            <a:ext cx="0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7620000" y="3109913"/>
            <a:ext cx="0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 flipV="1">
            <a:off x="8839200" y="3124200"/>
            <a:ext cx="0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 flipV="1">
            <a:off x="1524000" y="3109913"/>
            <a:ext cx="0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13" name="Picture 3" descr="C:\Documents and Settings\Charles Smith\My Documents\Chuck's Stuff\Pictures\ECG\artifact V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86200"/>
            <a:ext cx="3572922" cy="2835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Documents and Settings\Charles Smith\My Documents\Chuck's Stuff\Pictures\ECG\artifact VT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886200"/>
            <a:ext cx="4267200" cy="1662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Documents and Settings\Charles Smith\My Documents\Chuck's Stuff\Pictures\ECG\artifact VT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7180" y="5638800"/>
            <a:ext cx="4343400" cy="1082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21730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10" y="304800"/>
            <a:ext cx="8622133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9099" y="5105400"/>
            <a:ext cx="8394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25/M with confusion, altered mentation, hypotension. What is the best treatment?</a:t>
            </a:r>
          </a:p>
          <a:p>
            <a:pPr marL="342900" indent="-342900">
              <a:buAutoNum type="alphaUcPeriod"/>
            </a:pPr>
            <a:r>
              <a:rPr lang="en-US" sz="1600" dirty="0"/>
              <a:t>Intravenous phenytoin</a:t>
            </a:r>
          </a:p>
          <a:p>
            <a:pPr marL="342900" indent="-342900">
              <a:buAutoNum type="alphaUcPeriod"/>
            </a:pPr>
            <a:r>
              <a:rPr lang="en-US" sz="1600" dirty="0"/>
              <a:t>Intravenous calcium</a:t>
            </a:r>
          </a:p>
          <a:p>
            <a:pPr marL="342900" indent="-342900">
              <a:buFontTx/>
              <a:buAutoNum type="alphaUcPeriod"/>
            </a:pPr>
            <a:r>
              <a:rPr lang="en-US" sz="1600" dirty="0"/>
              <a:t>Intravenous sodium bicarbonate</a:t>
            </a:r>
          </a:p>
          <a:p>
            <a:pPr marL="342900" indent="-342900">
              <a:buAutoNum type="alphaUcPeriod"/>
            </a:pPr>
            <a:r>
              <a:rPr lang="en-US" sz="1600" dirty="0"/>
              <a:t>Intravenous naloxone and flumazenil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21384" y="5867400"/>
            <a:ext cx="5088816" cy="304800"/>
          </a:xfrm>
          <a:prstGeom prst="rect">
            <a:avLst/>
          </a:prstGeom>
          <a:noFill/>
          <a:ln w="50800">
            <a:solidFill>
              <a:srgbClr val="66FF33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583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Tricyclic Overdose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33" y="1981200"/>
            <a:ext cx="8622133" cy="4343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3000" y="50292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QRS widening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1000" y="1682234"/>
            <a:ext cx="815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Terminal portion of frontal plane QRS axis is extremely rightward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2057400" y="2505194"/>
            <a:ext cx="228600" cy="533400"/>
          </a:xfrm>
          <a:prstGeom prst="ellipse">
            <a:avLst/>
          </a:prstGeom>
          <a:noFill/>
          <a:ln w="254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2819400" y="2291834"/>
            <a:ext cx="228600" cy="533400"/>
          </a:xfrm>
          <a:prstGeom prst="ellipse">
            <a:avLst/>
          </a:prstGeom>
          <a:noFill/>
          <a:ln w="254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1" y="6096000"/>
            <a:ext cx="8730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QRS &gt;100 </a:t>
            </a:r>
            <a:r>
              <a:rPr lang="en-US" sz="1800" dirty="0" err="1">
                <a:solidFill>
                  <a:srgbClr val="00B0F0"/>
                </a:solidFill>
              </a:rPr>
              <a:t>msec</a:t>
            </a:r>
            <a:r>
              <a:rPr lang="en-US" sz="1800" dirty="0">
                <a:solidFill>
                  <a:srgbClr val="00B0F0"/>
                </a:solidFill>
              </a:rPr>
              <a:t> or ventricular arrhythmias are indications for IV sodium bicarbonate </a:t>
            </a:r>
          </a:p>
        </p:txBody>
      </p:sp>
    </p:spTree>
    <p:extLst>
      <p:ext uri="{BB962C8B-B14F-4D97-AF65-F5344CB8AC3E}">
        <p14:creationId xmlns:p14="http://schemas.microsoft.com/office/powerpoint/2010/main" val="9240889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23D6C-3663-4241-8255-30EE7CA58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“My Chest Hurts”</a:t>
            </a:r>
          </a:p>
        </p:txBody>
      </p:sp>
    </p:spTree>
    <p:extLst>
      <p:ext uri="{BB962C8B-B14F-4D97-AF65-F5344CB8AC3E}">
        <p14:creationId xmlns:p14="http://schemas.microsoft.com/office/powerpoint/2010/main" val="72290434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"/>
          <p:cNvPicPr>
            <a:picLocks noChangeAspect="1"/>
          </p:cNvPicPr>
          <p:nvPr/>
        </p:nvPicPr>
        <p:blipFill>
          <a:blip r:embed="rId2"/>
          <a:srcRect l="9166" t="19057" r="3333" b="9888"/>
          <a:stretch>
            <a:fillRect/>
          </a:stretch>
        </p:blipFill>
        <p:spPr bwMode="auto">
          <a:xfrm>
            <a:off x="533400" y="114300"/>
            <a:ext cx="8001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19099" y="5105400"/>
            <a:ext cx="8394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59/M with severe chest pain. What is the most appropriate treatment?</a:t>
            </a:r>
          </a:p>
          <a:p>
            <a:pPr marL="342900" indent="-342900">
              <a:buAutoNum type="alphaUcPeriod"/>
            </a:pPr>
            <a:r>
              <a:rPr lang="en-US" sz="1600" dirty="0"/>
              <a:t>Emergency coronary angiography and primary percutaneous coronary intervention</a:t>
            </a:r>
          </a:p>
          <a:p>
            <a:pPr marL="342900" indent="-342900">
              <a:buFontTx/>
              <a:buAutoNum type="alphaUcPeriod"/>
            </a:pPr>
            <a:r>
              <a:rPr lang="en-US" sz="1600" dirty="0"/>
              <a:t>Colchicine and high dose ibuprofen</a:t>
            </a:r>
          </a:p>
          <a:p>
            <a:pPr marL="342900" indent="-342900">
              <a:buFontTx/>
              <a:buAutoNum type="alphaUcPeriod"/>
            </a:pPr>
            <a:r>
              <a:rPr lang="en-US" sz="1600" dirty="0"/>
              <a:t>Prednisone</a:t>
            </a:r>
          </a:p>
          <a:p>
            <a:pPr marL="342900" indent="-342900">
              <a:buFontTx/>
              <a:buAutoNum type="alphaUcPeriod"/>
            </a:pPr>
            <a:r>
              <a:rPr lang="en-US" sz="1600" dirty="0"/>
              <a:t>Aspirin, </a:t>
            </a:r>
            <a:r>
              <a:rPr lang="en-US" sz="1600" dirty="0" err="1"/>
              <a:t>clopidogrel</a:t>
            </a:r>
            <a:r>
              <a:rPr lang="en-US" sz="1600" dirty="0"/>
              <a:t>, and intravenous heparin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74476" y="5638800"/>
            <a:ext cx="4678524" cy="242619"/>
          </a:xfrm>
          <a:prstGeom prst="rect">
            <a:avLst/>
          </a:prstGeom>
          <a:noFill/>
          <a:ln w="50800">
            <a:solidFill>
              <a:srgbClr val="66FF33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728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Acute Pericarditis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/>
          <a:srcRect l="9166" t="19057" r="3333" b="9888"/>
          <a:stretch>
            <a:fillRect/>
          </a:stretch>
        </p:blipFill>
        <p:spPr bwMode="auto">
          <a:xfrm>
            <a:off x="571500" y="1676400"/>
            <a:ext cx="8001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Arrow Connector 4"/>
          <p:cNvCxnSpPr/>
          <p:nvPr/>
        </p:nvCxnSpPr>
        <p:spPr bwMode="auto">
          <a:xfrm>
            <a:off x="3657600" y="4876800"/>
            <a:ext cx="228600" cy="54478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" name="Straight Arrow Connector 5"/>
          <p:cNvCxnSpPr/>
          <p:nvPr/>
        </p:nvCxnSpPr>
        <p:spPr bwMode="auto">
          <a:xfrm flipV="1">
            <a:off x="6629400" y="4824598"/>
            <a:ext cx="0" cy="283078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5981700" y="511203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Diffuse ST elevation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2424" y="4167445"/>
            <a:ext cx="2708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PR segment depression</a:t>
            </a: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1828800" y="4484206"/>
            <a:ext cx="0" cy="330559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2181496" y="4975212"/>
            <a:ext cx="2923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>
                <a:solidFill>
                  <a:srgbClr val="00B0F0"/>
                </a:solidFill>
              </a:rPr>
              <a:t>Downsloping</a:t>
            </a:r>
            <a:r>
              <a:rPr lang="en-US" sz="1800" dirty="0">
                <a:solidFill>
                  <a:srgbClr val="00B0F0"/>
                </a:solidFill>
              </a:rPr>
              <a:t> TP segment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24000" y="1839219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PR segment elevation and ST depression in </a:t>
            </a:r>
            <a:r>
              <a:rPr lang="en-US" sz="1800" dirty="0" err="1">
                <a:solidFill>
                  <a:srgbClr val="00B0F0"/>
                </a:solidFill>
              </a:rPr>
              <a:t>aVR</a:t>
            </a:r>
            <a:endParaRPr lang="en-US" sz="1800" dirty="0">
              <a:solidFill>
                <a:srgbClr val="00B0F0"/>
              </a:solidFill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3245031" y="2189809"/>
            <a:ext cx="533400" cy="533400"/>
          </a:xfrm>
          <a:prstGeom prst="ellipse">
            <a:avLst/>
          </a:prstGeom>
          <a:noFill/>
          <a:ln w="254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908557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3181" y="5181600"/>
            <a:ext cx="8394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Which of the following is this ECG typically associated with?</a:t>
            </a:r>
          </a:p>
          <a:p>
            <a:pPr marL="342900" indent="-342900">
              <a:buAutoNum type="alphaUcPeriod"/>
            </a:pPr>
            <a:r>
              <a:rPr lang="en-US" sz="1600" dirty="0"/>
              <a:t>Benign prognosis without therapy</a:t>
            </a:r>
          </a:p>
          <a:p>
            <a:pPr marL="342900" indent="-342900">
              <a:buAutoNum type="alphaUcPeriod"/>
            </a:pPr>
            <a:r>
              <a:rPr lang="en-US" sz="1600" dirty="0"/>
              <a:t>Genetic predisposition to ventricular arrhythmias</a:t>
            </a:r>
          </a:p>
          <a:p>
            <a:pPr marL="342900" indent="-342900">
              <a:buAutoNum type="alphaUcPeriod"/>
            </a:pPr>
            <a:r>
              <a:rPr lang="en-US" sz="1600" dirty="0"/>
              <a:t>Tricyclic antidepressant overdose </a:t>
            </a:r>
          </a:p>
          <a:p>
            <a:pPr marL="342900" indent="-342900">
              <a:buAutoNum type="alphaUcPeriod"/>
            </a:pPr>
            <a:r>
              <a:rPr lang="en-US" sz="1600" dirty="0"/>
              <a:t>Circumferential </a:t>
            </a:r>
            <a:r>
              <a:rPr lang="en-US" sz="1600" dirty="0" err="1"/>
              <a:t>subendocardial</a:t>
            </a:r>
            <a:r>
              <a:rPr lang="en-US" sz="1600" dirty="0"/>
              <a:t> ischemia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13542" y="6172200"/>
            <a:ext cx="4613342" cy="249875"/>
          </a:xfrm>
          <a:prstGeom prst="rect">
            <a:avLst/>
          </a:prstGeom>
          <a:noFill/>
          <a:ln w="50800">
            <a:solidFill>
              <a:srgbClr val="66FF33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283" y="1545692"/>
            <a:ext cx="6864750" cy="260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620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Left Main/3-Vessel Disease Pattern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625" y="2667000"/>
            <a:ext cx="6864750" cy="2601739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 bwMode="auto">
          <a:xfrm flipV="1">
            <a:off x="3810000" y="3200400"/>
            <a:ext cx="0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" name="Straight Arrow Connector 5"/>
          <p:cNvCxnSpPr/>
          <p:nvPr/>
        </p:nvCxnSpPr>
        <p:spPr bwMode="auto">
          <a:xfrm>
            <a:off x="1676400" y="3581400"/>
            <a:ext cx="0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>
            <a:off x="1676400" y="2819400"/>
            <a:ext cx="0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>
            <a:off x="5257800" y="4343400"/>
            <a:ext cx="0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>
            <a:off x="7086600" y="4419600"/>
            <a:ext cx="0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7078980" y="3657600"/>
            <a:ext cx="0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7056120" y="2819400"/>
            <a:ext cx="0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3810000" y="4419600"/>
            <a:ext cx="0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1371600" y="5340474"/>
            <a:ext cx="75166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Widespread ST segment depression (usually 6 or more leads)</a:t>
            </a:r>
          </a:p>
          <a:p>
            <a:r>
              <a:rPr lang="en-US" sz="1800" dirty="0">
                <a:solidFill>
                  <a:srgbClr val="00B0F0"/>
                </a:solidFill>
              </a:rPr>
              <a:t>ST segment elevation in </a:t>
            </a:r>
            <a:r>
              <a:rPr lang="en-US" sz="1800" dirty="0" err="1">
                <a:solidFill>
                  <a:srgbClr val="00B0F0"/>
                </a:solidFill>
              </a:rPr>
              <a:t>aVR</a:t>
            </a:r>
            <a:endParaRPr lang="en-US" sz="1800" dirty="0">
              <a:solidFill>
                <a:srgbClr val="00B0F0"/>
              </a:solidFill>
            </a:endParaRPr>
          </a:p>
          <a:p>
            <a:r>
              <a:rPr lang="en-US" sz="1800" dirty="0">
                <a:solidFill>
                  <a:srgbClr val="00B0F0"/>
                </a:solidFill>
              </a:rPr>
              <a:t>Suggests global </a:t>
            </a:r>
            <a:r>
              <a:rPr lang="en-US" sz="1800" dirty="0" err="1">
                <a:solidFill>
                  <a:srgbClr val="00B0F0"/>
                </a:solidFill>
              </a:rPr>
              <a:t>subendocardial</a:t>
            </a:r>
            <a:r>
              <a:rPr lang="en-US" sz="1800" dirty="0">
                <a:solidFill>
                  <a:srgbClr val="00B0F0"/>
                </a:solidFill>
              </a:rPr>
              <a:t> ischemia</a:t>
            </a:r>
          </a:p>
        </p:txBody>
      </p:sp>
    </p:spTree>
    <p:extLst>
      <p:ext uri="{BB962C8B-B14F-4D97-AF65-F5344CB8AC3E}">
        <p14:creationId xmlns:p14="http://schemas.microsoft.com/office/powerpoint/2010/main" val="27103359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3181" y="5181600"/>
            <a:ext cx="8394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72/F with chest pain; what is the most likely diagnosis?</a:t>
            </a:r>
          </a:p>
          <a:p>
            <a:pPr marL="342900" indent="-342900">
              <a:buAutoNum type="alphaUcPeriod"/>
            </a:pPr>
            <a:r>
              <a:rPr lang="en-US" sz="1600" dirty="0"/>
              <a:t>Secondary repolarization abnormalities due to RBBB</a:t>
            </a:r>
          </a:p>
          <a:p>
            <a:pPr marL="342900" indent="-342900">
              <a:buAutoNum type="alphaUcPeriod"/>
            </a:pPr>
            <a:r>
              <a:rPr lang="en-US" sz="1600" dirty="0"/>
              <a:t>Acute anterolateral MI with RBBB</a:t>
            </a:r>
          </a:p>
          <a:p>
            <a:pPr marL="342900" indent="-342900">
              <a:buAutoNum type="alphaUcPeriod"/>
            </a:pPr>
            <a:r>
              <a:rPr lang="en-US" sz="1600" dirty="0"/>
              <a:t>Benign early repolarization</a:t>
            </a:r>
          </a:p>
          <a:p>
            <a:pPr marL="342900" indent="-342900">
              <a:buAutoNum type="alphaUcPeriod"/>
            </a:pPr>
            <a:r>
              <a:rPr lang="en-US" sz="1600" dirty="0"/>
              <a:t>LBBB with secondary repolarization abnormalities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63458" y="5715000"/>
            <a:ext cx="4613342" cy="249875"/>
          </a:xfrm>
          <a:prstGeom prst="rect">
            <a:avLst/>
          </a:prstGeom>
          <a:noFill/>
          <a:ln w="50800">
            <a:solidFill>
              <a:srgbClr val="66FF33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181" y="1676400"/>
            <a:ext cx="8428651" cy="265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298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Acute Anterior MI with RBBB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667000"/>
            <a:ext cx="8428651" cy="265221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 bwMode="auto">
          <a:xfrm flipV="1">
            <a:off x="5334000" y="4876800"/>
            <a:ext cx="0" cy="283078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1905000" y="1904842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Q waves, ST elevations, evolving T wave inversions (extensive anterolateral, upward arrows)</a:t>
            </a:r>
          </a:p>
        </p:txBody>
      </p:sp>
      <p:cxnSp>
        <p:nvCxnSpPr>
          <p:cNvPr id="7" name="Straight Arrow Connector 6"/>
          <p:cNvCxnSpPr/>
          <p:nvPr/>
        </p:nvCxnSpPr>
        <p:spPr bwMode="auto">
          <a:xfrm flipV="1">
            <a:off x="5334000" y="4038600"/>
            <a:ext cx="0" cy="283078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flipV="1">
            <a:off x="5316583" y="3124200"/>
            <a:ext cx="0" cy="283078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7543800" y="4876800"/>
            <a:ext cx="0" cy="283078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 flipV="1">
            <a:off x="7513319" y="4038600"/>
            <a:ext cx="0" cy="283078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 flipV="1">
            <a:off x="7502434" y="3124200"/>
            <a:ext cx="0" cy="283078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1676400" y="4321678"/>
            <a:ext cx="0" cy="283078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3200399" y="4321678"/>
            <a:ext cx="0" cy="283078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1676400" y="3505200"/>
            <a:ext cx="0" cy="283078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flipV="1">
            <a:off x="3962400" y="3936274"/>
            <a:ext cx="0" cy="283078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 flipV="1">
            <a:off x="914400" y="3124200"/>
            <a:ext cx="0" cy="283078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674137" y="5550864"/>
            <a:ext cx="65765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C000"/>
                </a:solidFill>
              </a:rPr>
              <a:t>Note reciprocal (mirror image) inferior changes (downward arrows)</a:t>
            </a:r>
          </a:p>
        </p:txBody>
      </p:sp>
    </p:spTree>
    <p:extLst>
      <p:ext uri="{BB962C8B-B14F-4D97-AF65-F5344CB8AC3E}">
        <p14:creationId xmlns:p14="http://schemas.microsoft.com/office/powerpoint/2010/main" val="7228963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3181" y="5181600"/>
            <a:ext cx="8394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66/F with chest pain; what is the most likely diagnosis?</a:t>
            </a:r>
          </a:p>
          <a:p>
            <a:pPr marL="342900" indent="-342900">
              <a:buAutoNum type="alphaUcPeriod"/>
            </a:pPr>
            <a:r>
              <a:rPr lang="en-US" sz="1600" dirty="0"/>
              <a:t>Acute posterior MI</a:t>
            </a:r>
          </a:p>
          <a:p>
            <a:pPr marL="342900" indent="-342900">
              <a:buAutoNum type="alphaUcPeriod"/>
            </a:pPr>
            <a:r>
              <a:rPr lang="en-US" sz="1600" dirty="0"/>
              <a:t>Acute pulmonary embolism</a:t>
            </a:r>
          </a:p>
          <a:p>
            <a:pPr marL="342900" indent="-342900">
              <a:buAutoNum type="alphaUcPeriod"/>
            </a:pPr>
            <a:r>
              <a:rPr lang="en-US" sz="1600" dirty="0"/>
              <a:t>Right ventricular hypertrophy with associated repolarization abnormalities</a:t>
            </a:r>
          </a:p>
          <a:p>
            <a:pPr marL="342900" indent="-342900">
              <a:buAutoNum type="alphaUcPeriod"/>
            </a:pPr>
            <a:r>
              <a:rPr lang="en-US" sz="1600" dirty="0"/>
              <a:t>Pseudo-infarct pattern due to WPW syndrome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63457" y="5486400"/>
            <a:ext cx="4613342" cy="249875"/>
          </a:xfrm>
          <a:prstGeom prst="rect">
            <a:avLst/>
          </a:prstGeom>
          <a:noFill/>
          <a:ln w="50800">
            <a:solidFill>
              <a:srgbClr val="66FF33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457" y="1371600"/>
            <a:ext cx="8552103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080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Acute Posterior MI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948" y="2057400"/>
            <a:ext cx="8552103" cy="304800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 bwMode="auto">
          <a:xfrm>
            <a:off x="5257800" y="2362200"/>
            <a:ext cx="1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>
            <a:off x="5242559" y="3352800"/>
            <a:ext cx="1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>
            <a:off x="5265419" y="4343400"/>
            <a:ext cx="1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>
            <a:off x="7467600" y="2362200"/>
            <a:ext cx="1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3048000" y="1607820"/>
            <a:ext cx="510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ST depressions in anterior precordial leads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71800" y="5067300"/>
            <a:ext cx="563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Often with tall R waves in V1-V2</a:t>
            </a:r>
          </a:p>
          <a:p>
            <a:endParaRPr lang="en-US" sz="1800" dirty="0">
              <a:solidFill>
                <a:srgbClr val="00B0F0"/>
              </a:solidFill>
            </a:endParaRPr>
          </a:p>
          <a:p>
            <a:r>
              <a:rPr lang="en-US" sz="1800" dirty="0">
                <a:solidFill>
                  <a:srgbClr val="00B0F0"/>
                </a:solidFill>
              </a:rPr>
              <a:t>If flip the QRS-T upside down, looks like Q wave and ST elevation</a:t>
            </a:r>
          </a:p>
        </p:txBody>
      </p:sp>
    </p:spTree>
    <p:extLst>
      <p:ext uri="{BB962C8B-B14F-4D97-AF65-F5344CB8AC3E}">
        <p14:creationId xmlns:p14="http://schemas.microsoft.com/office/powerpoint/2010/main" val="9699271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3181" y="5181600"/>
            <a:ext cx="83949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70/M with multiple cardiac risk factors presents with typical unstable angina; what is the next best step in management?</a:t>
            </a:r>
          </a:p>
          <a:p>
            <a:pPr marL="342900" indent="-342900">
              <a:buAutoNum type="alphaUcPeriod"/>
            </a:pPr>
            <a:r>
              <a:rPr lang="en-US" sz="1600" dirty="0"/>
              <a:t>Fibrinolysis</a:t>
            </a:r>
          </a:p>
          <a:p>
            <a:pPr marL="342900" indent="-342900">
              <a:buAutoNum type="alphaUcPeriod"/>
            </a:pPr>
            <a:r>
              <a:rPr lang="en-US" sz="1600" dirty="0"/>
              <a:t>Intravenous calcium gluconate, insulin, and D50W</a:t>
            </a:r>
          </a:p>
          <a:p>
            <a:pPr marL="342900" indent="-342900">
              <a:buAutoNum type="alphaUcPeriod"/>
            </a:pPr>
            <a:r>
              <a:rPr lang="en-US" sz="1600" dirty="0"/>
              <a:t>Coronary angiography with possible PCI</a:t>
            </a:r>
          </a:p>
          <a:p>
            <a:pPr marL="342900" indent="-342900">
              <a:buAutoNum type="alphaUcPeriod"/>
            </a:pPr>
            <a:r>
              <a:rPr lang="en-US" sz="1600" dirty="0"/>
              <a:t>Exercise treadmill test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35813" y="6227125"/>
            <a:ext cx="4613342" cy="249875"/>
          </a:xfrm>
          <a:prstGeom prst="rect">
            <a:avLst/>
          </a:prstGeom>
          <a:noFill/>
          <a:ln w="50800">
            <a:solidFill>
              <a:srgbClr val="66FF33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981200"/>
            <a:ext cx="6012587" cy="2189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659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Wellens</a:t>
            </a:r>
            <a:r>
              <a:rPr lang="en-US" dirty="0"/>
              <a:t>’ Sign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607872"/>
            <a:ext cx="2363989" cy="2649927"/>
          </a:xfrm>
          <a:prstGeom prst="rect">
            <a:avLst/>
          </a:prstGeom>
        </p:spPr>
      </p:pic>
      <p:sp>
        <p:nvSpPr>
          <p:cNvPr id="6" name="Content Placeholder 4"/>
          <p:cNvSpPr>
            <a:spLocks noGrp="1"/>
          </p:cNvSpPr>
          <p:nvPr>
            <p:ph sz="half" idx="1"/>
          </p:nvPr>
        </p:nvSpPr>
        <p:spPr>
          <a:xfrm>
            <a:off x="3657600" y="2607871"/>
            <a:ext cx="4724400" cy="2878529"/>
          </a:xfrm>
        </p:spPr>
        <p:txBody>
          <a:bodyPr/>
          <a:lstStyle/>
          <a:p>
            <a:r>
              <a:rPr lang="en-US" sz="2000" b="1" dirty="0">
                <a:solidFill>
                  <a:srgbClr val="0070C0"/>
                </a:solidFill>
              </a:rPr>
              <a:t>From </a:t>
            </a:r>
            <a:r>
              <a:rPr lang="en-US" sz="2000" b="1" dirty="0" err="1">
                <a:solidFill>
                  <a:srgbClr val="0070C0"/>
                </a:solidFill>
              </a:rPr>
              <a:t>Wellens</a:t>
            </a:r>
            <a:r>
              <a:rPr lang="en-US" sz="2000" b="1" dirty="0">
                <a:solidFill>
                  <a:srgbClr val="0070C0"/>
                </a:solidFill>
              </a:rPr>
              <a:t>’ original paper</a:t>
            </a:r>
          </a:p>
          <a:p>
            <a:endParaRPr lang="en-US" sz="2000" b="1" dirty="0">
              <a:solidFill>
                <a:srgbClr val="0070C0"/>
              </a:solidFill>
            </a:endParaRPr>
          </a:p>
          <a:p>
            <a:r>
              <a:rPr lang="en-US" sz="2000" b="1" dirty="0">
                <a:solidFill>
                  <a:srgbClr val="0070C0"/>
                </a:solidFill>
              </a:rPr>
              <a:t>Deep symmetric anterior precordial T wave inversions</a:t>
            </a:r>
          </a:p>
          <a:p>
            <a:endParaRPr lang="en-US" sz="2000" b="1" dirty="0">
              <a:solidFill>
                <a:srgbClr val="0070C0"/>
              </a:solidFill>
            </a:endParaRPr>
          </a:p>
          <a:p>
            <a:r>
              <a:rPr lang="en-US" sz="2000" b="1" dirty="0">
                <a:solidFill>
                  <a:srgbClr val="0070C0"/>
                </a:solidFill>
              </a:rPr>
              <a:t>Suggests severe LAD disease in patients who present with unstable angina</a:t>
            </a:r>
          </a:p>
          <a:p>
            <a:endParaRPr lang="en-US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9250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3181" y="5181600"/>
            <a:ext cx="83949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55/M smoker presenting with nausea, </a:t>
            </a:r>
            <a:r>
              <a:rPr lang="en-US" sz="1600" dirty="0" err="1"/>
              <a:t>episgastric</a:t>
            </a:r>
            <a:r>
              <a:rPr lang="en-US" sz="1600" dirty="0"/>
              <a:t> discomfort; what is the next best step in management?</a:t>
            </a:r>
          </a:p>
          <a:p>
            <a:pPr marL="342900" indent="-342900">
              <a:buAutoNum type="alphaUcPeriod"/>
            </a:pPr>
            <a:r>
              <a:rPr lang="en-US" sz="1600" dirty="0"/>
              <a:t>Trial of antacid therapy</a:t>
            </a:r>
          </a:p>
          <a:p>
            <a:pPr marL="342900" indent="-342900">
              <a:buAutoNum type="alphaUcPeriod"/>
            </a:pPr>
            <a:r>
              <a:rPr lang="en-US" sz="1600" dirty="0"/>
              <a:t>CT scan of the abdomen/pelvis</a:t>
            </a:r>
          </a:p>
          <a:p>
            <a:pPr marL="342900" indent="-342900">
              <a:buAutoNum type="alphaUcPeriod"/>
            </a:pPr>
            <a:r>
              <a:rPr lang="en-US" sz="1600" dirty="0"/>
              <a:t>Upper endoscopy </a:t>
            </a:r>
          </a:p>
          <a:p>
            <a:pPr marL="342900" indent="-342900">
              <a:buAutoNum type="alphaUcPeriod"/>
            </a:pPr>
            <a:r>
              <a:rPr lang="en-US" sz="1600" dirty="0"/>
              <a:t>Emergency coronary reperfusion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28600" y="6477818"/>
            <a:ext cx="4613342" cy="249875"/>
          </a:xfrm>
          <a:prstGeom prst="rect">
            <a:avLst/>
          </a:prstGeom>
          <a:noFill/>
          <a:ln w="50800">
            <a:solidFill>
              <a:srgbClr val="66FF33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818" y="1066800"/>
            <a:ext cx="8199318" cy="337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20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Acute Inferior MI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341" y="2133600"/>
            <a:ext cx="8199318" cy="33771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0600" y="4329151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STE in inferior leads</a:t>
            </a:r>
          </a:p>
        </p:txBody>
      </p:sp>
      <p:cxnSp>
        <p:nvCxnSpPr>
          <p:cNvPr id="6" name="Straight Arrow Connector 5"/>
          <p:cNvCxnSpPr/>
          <p:nvPr/>
        </p:nvCxnSpPr>
        <p:spPr bwMode="auto">
          <a:xfrm flipV="1">
            <a:off x="1981200" y="3352800"/>
            <a:ext cx="0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 flipV="1">
            <a:off x="1981200" y="4024351"/>
            <a:ext cx="0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flipV="1">
            <a:off x="3581400" y="4024351"/>
            <a:ext cx="0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52169758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28600"/>
            <a:ext cx="8387776" cy="42882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4953000"/>
            <a:ext cx="83949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60/F with acute onset of dyspnea and chest pain one week after spine surgery. What is the most appropriate next step in management?</a:t>
            </a:r>
          </a:p>
          <a:p>
            <a:pPr marL="342900" indent="-342900">
              <a:buAutoNum type="alphaUcPeriod"/>
            </a:pPr>
            <a:r>
              <a:rPr lang="en-US" sz="1600" dirty="0"/>
              <a:t>Computed tomographic pulmonary angiogram (CTPA)</a:t>
            </a:r>
          </a:p>
          <a:p>
            <a:pPr marL="342900" indent="-342900">
              <a:buAutoNum type="alphaUcPeriod"/>
            </a:pPr>
            <a:r>
              <a:rPr lang="en-US" sz="1600" dirty="0"/>
              <a:t>Invasive coronary angiography</a:t>
            </a:r>
          </a:p>
          <a:p>
            <a:pPr marL="342900" indent="-342900">
              <a:buAutoNum type="alphaUcPeriod"/>
            </a:pPr>
            <a:r>
              <a:rPr lang="en-US" sz="1600" dirty="0" err="1"/>
              <a:t>Transesophageal</a:t>
            </a:r>
            <a:r>
              <a:rPr lang="en-US" sz="1600" dirty="0"/>
              <a:t> echocardiography</a:t>
            </a:r>
          </a:p>
          <a:p>
            <a:pPr marL="342900" indent="-342900">
              <a:buAutoNum type="alphaUcPeriod"/>
            </a:pPr>
            <a:r>
              <a:rPr lang="en-US" sz="1600" dirty="0"/>
              <a:t>Electrophysiology study and genetic testing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13908" y="5486400"/>
            <a:ext cx="6848892" cy="251430"/>
          </a:xfrm>
          <a:prstGeom prst="rect">
            <a:avLst/>
          </a:prstGeom>
          <a:noFill/>
          <a:ln w="50800">
            <a:solidFill>
              <a:srgbClr val="66FF33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480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Acute Pulmonary Embolism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112" y="1905000"/>
            <a:ext cx="8387776" cy="428825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 bwMode="auto">
          <a:xfrm>
            <a:off x="1320437" y="2362200"/>
            <a:ext cx="228600" cy="381000"/>
          </a:xfrm>
          <a:prstGeom prst="ellipse">
            <a:avLst/>
          </a:prstGeom>
          <a:noFill/>
          <a:ln w="254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1295400" y="4572000"/>
            <a:ext cx="228600" cy="381000"/>
          </a:xfrm>
          <a:prstGeom prst="ellipse">
            <a:avLst/>
          </a:prstGeom>
          <a:noFill/>
          <a:ln w="254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1981200" y="4572000"/>
            <a:ext cx="304800" cy="381000"/>
          </a:xfrm>
          <a:prstGeom prst="ellipse">
            <a:avLst/>
          </a:prstGeom>
          <a:noFill/>
          <a:ln w="254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00150" y="2743200"/>
            <a:ext cx="64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S1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00150" y="5019127"/>
            <a:ext cx="64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Q3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65960" y="5018345"/>
            <a:ext cx="64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T3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8112" y="6345650"/>
            <a:ext cx="8387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Others: Sinus tachycardia, nonspecific ST-T </a:t>
            </a:r>
            <a:r>
              <a:rPr lang="en-US" sz="1800" dirty="0" err="1">
                <a:solidFill>
                  <a:srgbClr val="00B0F0"/>
                </a:solidFill>
              </a:rPr>
              <a:t>abrnm</a:t>
            </a:r>
            <a:r>
              <a:rPr lang="en-US" sz="1800" dirty="0">
                <a:solidFill>
                  <a:srgbClr val="00B0F0"/>
                </a:solidFill>
              </a:rPr>
              <a:t>, RBBB, inferior Q waves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1579602"/>
            <a:ext cx="8387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Remember: Anterior precordial leads can also reflect changes in the RV</a:t>
            </a:r>
          </a:p>
        </p:txBody>
      </p:sp>
      <p:sp>
        <p:nvSpPr>
          <p:cNvPr id="15" name="Oval 14"/>
          <p:cNvSpPr/>
          <p:nvPr/>
        </p:nvSpPr>
        <p:spPr bwMode="auto">
          <a:xfrm>
            <a:off x="5486400" y="4419600"/>
            <a:ext cx="304800" cy="583536"/>
          </a:xfrm>
          <a:prstGeom prst="ellipse">
            <a:avLst/>
          </a:prstGeom>
          <a:noFill/>
          <a:ln w="254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5486400" y="3367422"/>
            <a:ext cx="304800" cy="583536"/>
          </a:xfrm>
          <a:prstGeom prst="ellipse">
            <a:avLst/>
          </a:prstGeom>
          <a:noFill/>
          <a:ln w="254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5486400" y="2185851"/>
            <a:ext cx="304800" cy="583536"/>
          </a:xfrm>
          <a:prstGeom prst="ellipse">
            <a:avLst/>
          </a:prstGeom>
          <a:noFill/>
          <a:ln w="254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60274" y="2835391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RV strain pattern</a:t>
            </a:r>
          </a:p>
        </p:txBody>
      </p:sp>
      <p:sp>
        <p:nvSpPr>
          <p:cNvPr id="19" name="Oval 18"/>
          <p:cNvSpPr/>
          <p:nvPr/>
        </p:nvSpPr>
        <p:spPr bwMode="auto">
          <a:xfrm>
            <a:off x="7543800" y="2185851"/>
            <a:ext cx="304800" cy="583536"/>
          </a:xfrm>
          <a:prstGeom prst="ellipse">
            <a:avLst/>
          </a:prstGeom>
          <a:noFill/>
          <a:ln w="254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64398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B76B3-270A-4F15-86A4-FE1609963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“Random Stuff”</a:t>
            </a:r>
          </a:p>
        </p:txBody>
      </p:sp>
    </p:spTree>
    <p:extLst>
      <p:ext uri="{BB962C8B-B14F-4D97-AF65-F5344CB8AC3E}">
        <p14:creationId xmlns:p14="http://schemas.microsoft.com/office/powerpoint/2010/main" val="378247721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3181" y="5181600"/>
            <a:ext cx="83949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41/M survivor of sudden cardiac arrest; what are the likely findings on further cardiac testing?</a:t>
            </a:r>
          </a:p>
          <a:p>
            <a:pPr marL="342900" indent="-342900">
              <a:buAutoNum type="alphaUcPeriod"/>
            </a:pPr>
            <a:r>
              <a:rPr lang="en-US" sz="1600" dirty="0"/>
              <a:t>Structurally normal heart</a:t>
            </a:r>
          </a:p>
          <a:p>
            <a:pPr marL="342900" indent="-342900">
              <a:buAutoNum type="alphaUcPeriod"/>
            </a:pPr>
            <a:r>
              <a:rPr lang="en-US" sz="1600" dirty="0"/>
              <a:t>Thrombotic occlusion of the right coronary artery </a:t>
            </a:r>
          </a:p>
          <a:p>
            <a:pPr marL="342900" indent="-342900">
              <a:buAutoNum type="alphaUcPeriod"/>
            </a:pPr>
            <a:r>
              <a:rPr lang="en-US" sz="1600" dirty="0"/>
              <a:t>Severe aortic stenosis</a:t>
            </a:r>
          </a:p>
          <a:p>
            <a:pPr marL="342900" indent="-342900">
              <a:buAutoNum type="alphaUcPeriod"/>
            </a:pPr>
            <a:r>
              <a:rPr lang="en-US" sz="1600" dirty="0"/>
              <a:t>Dilated cardiomyopathy with severe LV systolic dysfunction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63458" y="5715000"/>
            <a:ext cx="4613342" cy="249875"/>
          </a:xfrm>
          <a:prstGeom prst="rect">
            <a:avLst/>
          </a:prstGeom>
          <a:noFill/>
          <a:ln w="50800">
            <a:solidFill>
              <a:srgbClr val="66FF33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2" descr="https://i2.wp.com/lifeinthefastlane.com/wp-content/uploads/2009/09/Brugada-type-1.jpg?resize=780%2C403&amp;ssl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14400"/>
            <a:ext cx="7429500" cy="3838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494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Brugada</a:t>
            </a:r>
            <a:r>
              <a:rPr lang="en-US"/>
              <a:t> Pattern</a:t>
            </a:r>
            <a:endParaRPr lang="en-US" dirty="0"/>
          </a:p>
        </p:txBody>
      </p:sp>
      <p:pic>
        <p:nvPicPr>
          <p:cNvPr id="4" name="Picture 2" descr="https://i2.wp.com/lifeinthefastlane.com/wp-content/uploads/2009/09/Brugada-type-1.jpg?resize=780%2C403&amp;ssl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09800"/>
            <a:ext cx="6248400" cy="3228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2438400"/>
            <a:ext cx="2155592" cy="2352675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 bwMode="auto">
          <a:xfrm flipV="1">
            <a:off x="3886200" y="2667000"/>
            <a:ext cx="0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flipV="1">
            <a:off x="3886200" y="3429000"/>
            <a:ext cx="0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3886200" y="4191000"/>
            <a:ext cx="0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304800" y="5438141"/>
            <a:ext cx="86325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Coved ST elevation &gt;2 mm in V1-V3 (one or more), followed by negative T wave</a:t>
            </a:r>
          </a:p>
          <a:p>
            <a:endParaRPr lang="en-US" sz="1800" dirty="0">
              <a:solidFill>
                <a:srgbClr val="00B0F0"/>
              </a:solidFill>
            </a:endParaRPr>
          </a:p>
          <a:p>
            <a:r>
              <a:rPr lang="en-US" sz="1800" dirty="0">
                <a:solidFill>
                  <a:srgbClr val="00B0F0"/>
                </a:solidFill>
              </a:rPr>
              <a:t>For “syndrome” need clinical criteria and Type 1 pattern</a:t>
            </a:r>
          </a:p>
        </p:txBody>
      </p:sp>
    </p:spTree>
    <p:extLst>
      <p:ext uri="{BB962C8B-B14F-4D97-AF65-F5344CB8AC3E}">
        <p14:creationId xmlns:p14="http://schemas.microsoft.com/office/powerpoint/2010/main" val="284145887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3181" y="5181600"/>
            <a:ext cx="8394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30/F with </a:t>
            </a:r>
            <a:r>
              <a:rPr lang="en-US" sz="1600" dirty="0" err="1"/>
              <a:t>Ebstein’s</a:t>
            </a:r>
            <a:r>
              <a:rPr lang="en-US" sz="1600" dirty="0"/>
              <a:t> anomaly and rapid palpitations; what is the best treatment option?</a:t>
            </a:r>
          </a:p>
          <a:p>
            <a:pPr marL="342900" indent="-342900">
              <a:buAutoNum type="alphaUcPeriod"/>
            </a:pPr>
            <a:r>
              <a:rPr lang="en-US" sz="1600" dirty="0"/>
              <a:t>Tricuspid valve replacement</a:t>
            </a:r>
          </a:p>
          <a:p>
            <a:pPr marL="342900" indent="-342900">
              <a:buAutoNum type="alphaUcPeriod"/>
            </a:pPr>
            <a:r>
              <a:rPr lang="en-US" sz="1600" dirty="0"/>
              <a:t>Verapamil</a:t>
            </a:r>
          </a:p>
          <a:p>
            <a:pPr marL="342900" indent="-342900">
              <a:buAutoNum type="alphaUcPeriod"/>
            </a:pPr>
            <a:r>
              <a:rPr lang="en-US" sz="1600" dirty="0"/>
              <a:t>EP study and catheter ablation </a:t>
            </a:r>
          </a:p>
          <a:p>
            <a:pPr marL="342900" indent="-342900">
              <a:buAutoNum type="alphaUcPeriod"/>
            </a:pPr>
            <a:r>
              <a:rPr lang="en-US" sz="1600" dirty="0"/>
              <a:t>Digoxin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28600" y="5943600"/>
            <a:ext cx="4613342" cy="249875"/>
          </a:xfrm>
          <a:prstGeom prst="rect">
            <a:avLst/>
          </a:prstGeom>
          <a:noFill/>
          <a:ln w="50800">
            <a:solidFill>
              <a:srgbClr val="66FF33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295400"/>
            <a:ext cx="7964518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055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Wolff-Parkinson-White Syndrome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41" y="2514600"/>
            <a:ext cx="7964518" cy="304800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 bwMode="auto">
          <a:xfrm flipV="1">
            <a:off x="1524000" y="4114800"/>
            <a:ext cx="0" cy="30480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1524000" y="4234934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Delta wave and short PR interval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5704" y="5644634"/>
            <a:ext cx="86325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F0"/>
                </a:solidFill>
              </a:rPr>
              <a:t>Note: Like with </a:t>
            </a:r>
            <a:r>
              <a:rPr lang="en-US" sz="1800" dirty="0" err="1">
                <a:solidFill>
                  <a:srgbClr val="00B0F0"/>
                </a:solidFill>
              </a:rPr>
              <a:t>Brugada</a:t>
            </a:r>
            <a:r>
              <a:rPr lang="en-US" sz="1800" dirty="0">
                <a:solidFill>
                  <a:srgbClr val="00B0F0"/>
                </a:solidFill>
              </a:rPr>
              <a:t>, symptoms/clinical features are required before calling it “syndrome”</a:t>
            </a:r>
          </a:p>
          <a:p>
            <a:r>
              <a:rPr lang="en-US" sz="1800" dirty="0">
                <a:solidFill>
                  <a:srgbClr val="00B0F0"/>
                </a:solidFill>
              </a:rPr>
              <a:t>		WPW syndrome = WPW pattern + symptoms</a:t>
            </a:r>
          </a:p>
        </p:txBody>
      </p:sp>
    </p:spTree>
    <p:extLst>
      <p:ext uri="{BB962C8B-B14F-4D97-AF65-F5344CB8AC3E}">
        <p14:creationId xmlns:p14="http://schemas.microsoft.com/office/powerpoint/2010/main" val="291311428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  <a:ea typeface="ＭＳ Ｐゴシック" pitchFamily="-111" charset="-128"/>
            <a:cs typeface="ＭＳ Ｐゴシック" pitchFamily="-11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  <a:ea typeface="ＭＳ Ｐゴシック" pitchFamily="-111" charset="-128"/>
            <a:cs typeface="ＭＳ Ｐゴシック" pitchFamily="-11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7886</TotalTime>
  <Words>1721</Words>
  <Application>Microsoft Office PowerPoint</Application>
  <PresentationFormat>On-screen Show (4:3)</PresentationFormat>
  <Paragraphs>285</Paragraphs>
  <Slides>66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69" baseType="lpstr">
      <vt:lpstr>Arial</vt:lpstr>
      <vt:lpstr>Calibri</vt:lpstr>
      <vt:lpstr>Blank Presentation</vt:lpstr>
      <vt:lpstr> “How to ECG” </vt:lpstr>
      <vt:lpstr>Contents</vt:lpstr>
      <vt:lpstr>PowerPoint Presentation</vt:lpstr>
      <vt:lpstr>PowerPoint Presentation</vt:lpstr>
      <vt:lpstr>Reference Tracings</vt:lpstr>
      <vt:lpstr>Left Ventricular Hypertrophy</vt:lpstr>
      <vt:lpstr>Left Bundle Branch Block</vt:lpstr>
      <vt:lpstr>Right Bundle Branch Block</vt:lpstr>
      <vt:lpstr>References: My Picks</vt:lpstr>
      <vt:lpstr>“Found Down”</vt:lpstr>
      <vt:lpstr>PowerPoint Presentation</vt:lpstr>
      <vt:lpstr>Hypokalemia</vt:lpstr>
      <vt:lpstr>PowerPoint Presentation</vt:lpstr>
      <vt:lpstr>Hyperkalemia</vt:lpstr>
      <vt:lpstr>PowerPoint Presentation</vt:lpstr>
      <vt:lpstr>Hypothermia</vt:lpstr>
      <vt:lpstr>PowerPoint Presentation</vt:lpstr>
      <vt:lpstr>“Cerebral T Waves”</vt:lpstr>
      <vt:lpstr>“My Heart is Racing”</vt:lpstr>
      <vt:lpstr>PowerPoint Presentation</vt:lpstr>
      <vt:lpstr>Multifocal Atrial Tachycardia</vt:lpstr>
      <vt:lpstr>PowerPoint Presentation</vt:lpstr>
      <vt:lpstr>Atrial Flutter</vt:lpstr>
      <vt:lpstr>PowerPoint Presentation</vt:lpstr>
      <vt:lpstr>AVNRT</vt:lpstr>
      <vt:lpstr>PowerPoint Presentation</vt:lpstr>
      <vt:lpstr>Atrial Fibrillation with Pre-Excitation (WPW)</vt:lpstr>
      <vt:lpstr>PowerPoint Presentation</vt:lpstr>
      <vt:lpstr>Pericardial Effusion/Tamponade</vt:lpstr>
      <vt:lpstr>“Getting Slow”</vt:lpstr>
      <vt:lpstr>PowerPoint Presentation</vt:lpstr>
      <vt:lpstr>Acute Inferior MI and Type 1 Second Degree AV Block</vt:lpstr>
      <vt:lpstr>PowerPoint Presentation</vt:lpstr>
      <vt:lpstr>Type 2 Second Degree AV Block</vt:lpstr>
      <vt:lpstr>PowerPoint Presentation</vt:lpstr>
      <vt:lpstr>Complete Heart Block</vt:lpstr>
      <vt:lpstr>PowerPoint Presentation</vt:lpstr>
      <vt:lpstr>Digitalis Toxicity</vt:lpstr>
      <vt:lpstr>Digitalis Toxicity Arrhythmias</vt:lpstr>
      <vt:lpstr>“VT or Not VT…”</vt:lpstr>
      <vt:lpstr>PowerPoint Presentation</vt:lpstr>
      <vt:lpstr>Idiopathic VT</vt:lpstr>
      <vt:lpstr>PowerPoint Presentation</vt:lpstr>
      <vt:lpstr>Artifact Simulating VT</vt:lpstr>
      <vt:lpstr>PowerPoint Presentation</vt:lpstr>
      <vt:lpstr>Tricyclic Overdose</vt:lpstr>
      <vt:lpstr>“My Chest Hurts”</vt:lpstr>
      <vt:lpstr>PowerPoint Presentation</vt:lpstr>
      <vt:lpstr>Acute Pericarditis</vt:lpstr>
      <vt:lpstr>PowerPoint Presentation</vt:lpstr>
      <vt:lpstr>Left Main/3-Vessel Disease Pattern</vt:lpstr>
      <vt:lpstr>PowerPoint Presentation</vt:lpstr>
      <vt:lpstr>Acute Anterior MI with RBBB</vt:lpstr>
      <vt:lpstr>PowerPoint Presentation</vt:lpstr>
      <vt:lpstr>Acute Posterior MI</vt:lpstr>
      <vt:lpstr>PowerPoint Presentation</vt:lpstr>
      <vt:lpstr>Wellens’ Sign</vt:lpstr>
      <vt:lpstr>PowerPoint Presentation</vt:lpstr>
      <vt:lpstr>Acute Inferior MI</vt:lpstr>
      <vt:lpstr>PowerPoint Presentation</vt:lpstr>
      <vt:lpstr>Acute Pulmonary Embolism</vt:lpstr>
      <vt:lpstr>“Random Stuff”</vt:lpstr>
      <vt:lpstr>PowerPoint Presentation</vt:lpstr>
      <vt:lpstr>Brugada Pattern</vt:lpstr>
      <vt:lpstr>PowerPoint Presentation</vt:lpstr>
      <vt:lpstr>Wolff-Parkinson-White Syndrome</vt:lpstr>
    </vt:vector>
  </TitlesOfParts>
  <Company>Charles Smith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Charles Smith</dc:creator>
  <cp:lastModifiedBy>Smith, Charles (MD)</cp:lastModifiedBy>
  <cp:revision>502</cp:revision>
  <dcterms:created xsi:type="dcterms:W3CDTF">2016-05-30T17:33:33Z</dcterms:created>
  <dcterms:modified xsi:type="dcterms:W3CDTF">2021-07-21T20:22:17Z</dcterms:modified>
</cp:coreProperties>
</file>