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82" r:id="rId6"/>
    <p:sldId id="280" r:id="rId7"/>
    <p:sldId id="260" r:id="rId8"/>
    <p:sldId id="261" r:id="rId9"/>
    <p:sldId id="263" r:id="rId10"/>
    <p:sldId id="272" r:id="rId11"/>
    <p:sldId id="262" r:id="rId12"/>
    <p:sldId id="283" r:id="rId13"/>
    <p:sldId id="284" r:id="rId14"/>
    <p:sldId id="264" r:id="rId15"/>
    <p:sldId id="274" r:id="rId16"/>
    <p:sldId id="276" r:id="rId17"/>
    <p:sldId id="273" r:id="rId18"/>
    <p:sldId id="277" r:id="rId19"/>
    <p:sldId id="265" r:id="rId20"/>
    <p:sldId id="266" r:id="rId21"/>
    <p:sldId id="270" r:id="rId22"/>
    <p:sldId id="278" r:id="rId23"/>
    <p:sldId id="286" r:id="rId24"/>
    <p:sldId id="281" r:id="rId25"/>
    <p:sldId id="268" r:id="rId26"/>
    <p:sldId id="26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4"/>
    <p:restoredTop sz="91348"/>
  </p:normalViewPr>
  <p:slideViewPr>
    <p:cSldViewPr snapToGrid="0" snapToObjects="1">
      <p:cViewPr varScale="1">
        <p:scale>
          <a:sx n="139" d="100"/>
          <a:sy n="139" d="100"/>
        </p:scale>
        <p:origin x="1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B0A11E-6263-884B-96CC-03785E63EE14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A8572A-8EBD-BA47-A535-DBB799C2FD3F}">
      <dgm:prSet phldrT="[Text]" custT="1"/>
      <dgm:spPr/>
      <dgm:t>
        <a:bodyPr/>
        <a:lstStyle/>
        <a:p>
          <a:r>
            <a:rPr lang="en-US" sz="2000" dirty="0"/>
            <a:t>Hemoptysis</a:t>
          </a:r>
          <a:endParaRPr lang="en-US" sz="1200" dirty="0"/>
        </a:p>
      </dgm:t>
    </dgm:pt>
    <dgm:pt modelId="{AB3D2FC5-6B34-9B41-B589-76B5BFAB0AD1}" type="parTrans" cxnId="{00963512-B5A3-824A-A421-A206FBD2E348}">
      <dgm:prSet/>
      <dgm:spPr/>
      <dgm:t>
        <a:bodyPr/>
        <a:lstStyle/>
        <a:p>
          <a:endParaRPr lang="en-US"/>
        </a:p>
      </dgm:t>
    </dgm:pt>
    <dgm:pt modelId="{E1D8D1B6-D716-1F40-9FFA-FDEFB220328C}" type="sibTrans" cxnId="{00963512-B5A3-824A-A421-A206FBD2E348}">
      <dgm:prSet/>
      <dgm:spPr/>
      <dgm:t>
        <a:bodyPr/>
        <a:lstStyle/>
        <a:p>
          <a:endParaRPr lang="en-US"/>
        </a:p>
      </dgm:t>
    </dgm:pt>
    <dgm:pt modelId="{CE2624DA-F14E-D44F-8597-44644491E623}">
      <dgm:prSet phldrT="[Text]" custT="1"/>
      <dgm:spPr/>
      <dgm:t>
        <a:bodyPr/>
        <a:lstStyle/>
        <a:p>
          <a:r>
            <a:rPr lang="en-US" sz="1800" dirty="0"/>
            <a:t>Vascular</a:t>
          </a:r>
          <a:endParaRPr lang="en-US" sz="1200" dirty="0"/>
        </a:p>
      </dgm:t>
    </dgm:pt>
    <dgm:pt modelId="{310F900E-0DA4-C948-98BE-1FBB77FA40D8}" type="parTrans" cxnId="{9A2A6E88-6507-7B4B-8F6E-F2603A94E6F5}">
      <dgm:prSet/>
      <dgm:spPr/>
      <dgm:t>
        <a:bodyPr/>
        <a:lstStyle/>
        <a:p>
          <a:endParaRPr lang="en-US" sz="2000"/>
        </a:p>
      </dgm:t>
    </dgm:pt>
    <dgm:pt modelId="{266730A5-840E-5149-93D3-A6479850F02D}" type="sibTrans" cxnId="{9A2A6E88-6507-7B4B-8F6E-F2603A94E6F5}">
      <dgm:prSet/>
      <dgm:spPr/>
      <dgm:t>
        <a:bodyPr/>
        <a:lstStyle/>
        <a:p>
          <a:endParaRPr lang="en-US"/>
        </a:p>
      </dgm:t>
    </dgm:pt>
    <dgm:pt modelId="{391796ED-B815-924F-A306-D2CFDE996342}">
      <dgm:prSet phldrT="[Text]" custT="1"/>
      <dgm:spPr/>
      <dgm:t>
        <a:bodyPr/>
        <a:lstStyle/>
        <a:p>
          <a:r>
            <a:rPr lang="en-US" sz="1800" dirty="0"/>
            <a:t>Airway</a:t>
          </a:r>
          <a:endParaRPr lang="en-US" sz="1200" dirty="0"/>
        </a:p>
      </dgm:t>
    </dgm:pt>
    <dgm:pt modelId="{436815D6-97D2-DC47-A575-04A472C6AEA5}" type="parTrans" cxnId="{F203FDEE-C6DE-F248-8935-459D8CB205F1}">
      <dgm:prSet/>
      <dgm:spPr/>
      <dgm:t>
        <a:bodyPr/>
        <a:lstStyle/>
        <a:p>
          <a:endParaRPr lang="en-US" sz="2000"/>
        </a:p>
      </dgm:t>
    </dgm:pt>
    <dgm:pt modelId="{50C4CF63-9963-9842-9669-61E85CEFBAB3}" type="sibTrans" cxnId="{F203FDEE-C6DE-F248-8935-459D8CB205F1}">
      <dgm:prSet/>
      <dgm:spPr/>
      <dgm:t>
        <a:bodyPr/>
        <a:lstStyle/>
        <a:p>
          <a:endParaRPr lang="en-US"/>
        </a:p>
      </dgm:t>
    </dgm:pt>
    <dgm:pt modelId="{9B60DD98-54E6-914B-BE6A-4D503F7DE563}">
      <dgm:prSet phldrT="[Text]" custT="1"/>
      <dgm:spPr/>
      <dgm:t>
        <a:bodyPr/>
        <a:lstStyle/>
        <a:p>
          <a:r>
            <a:rPr lang="en-US" sz="1800" dirty="0"/>
            <a:t>Other</a:t>
          </a:r>
          <a:endParaRPr lang="en-US" sz="1200" dirty="0"/>
        </a:p>
      </dgm:t>
    </dgm:pt>
    <dgm:pt modelId="{96E489CB-1A0F-D446-BBBF-CF5C89EB353E}" type="parTrans" cxnId="{0E2D1C1A-ED33-7A42-9E71-9C345D261167}">
      <dgm:prSet/>
      <dgm:spPr/>
      <dgm:t>
        <a:bodyPr/>
        <a:lstStyle/>
        <a:p>
          <a:endParaRPr lang="en-US" sz="2000"/>
        </a:p>
      </dgm:t>
    </dgm:pt>
    <dgm:pt modelId="{96BF9C03-83AA-C041-A797-27A365FF8332}" type="sibTrans" cxnId="{0E2D1C1A-ED33-7A42-9E71-9C345D261167}">
      <dgm:prSet/>
      <dgm:spPr/>
      <dgm:t>
        <a:bodyPr/>
        <a:lstStyle/>
        <a:p>
          <a:endParaRPr lang="en-US"/>
        </a:p>
      </dgm:t>
    </dgm:pt>
    <dgm:pt modelId="{84813E06-136D-0B4B-AB1D-8C9008E15569}">
      <dgm:prSet phldrT="[Text]" custT="1"/>
      <dgm:spPr/>
      <dgm:t>
        <a:bodyPr/>
        <a:lstStyle/>
        <a:p>
          <a:r>
            <a:rPr lang="en-US" sz="1800" dirty="0"/>
            <a:t>Parenchyma</a:t>
          </a:r>
          <a:endParaRPr lang="en-US" sz="1200" dirty="0"/>
        </a:p>
      </dgm:t>
    </dgm:pt>
    <dgm:pt modelId="{51AC9146-64CD-4549-A6DE-8080DE00D2B2}" type="parTrans" cxnId="{4ED6F342-2E8F-BA45-B7E0-A3992F7FE82A}">
      <dgm:prSet/>
      <dgm:spPr/>
      <dgm:t>
        <a:bodyPr/>
        <a:lstStyle/>
        <a:p>
          <a:endParaRPr lang="en-US" sz="2000"/>
        </a:p>
      </dgm:t>
    </dgm:pt>
    <dgm:pt modelId="{5A57633D-2E6A-CA42-93CF-4155557D7796}" type="sibTrans" cxnId="{4ED6F342-2E8F-BA45-B7E0-A3992F7FE82A}">
      <dgm:prSet/>
      <dgm:spPr/>
      <dgm:t>
        <a:bodyPr/>
        <a:lstStyle/>
        <a:p>
          <a:endParaRPr lang="en-US"/>
        </a:p>
      </dgm:t>
    </dgm:pt>
    <dgm:pt modelId="{CC090ABE-3830-4E46-A922-CCE42D828E80}">
      <dgm:prSet custT="1"/>
      <dgm:spPr/>
      <dgm:t>
        <a:bodyPr/>
        <a:lstStyle/>
        <a:p>
          <a:r>
            <a:rPr lang="en-US" sz="1200" dirty="0"/>
            <a:t>- PE</a:t>
          </a:r>
          <a:br>
            <a:rPr lang="en-US" sz="1200" dirty="0"/>
          </a:br>
          <a:r>
            <a:rPr lang="en-US" sz="1200" dirty="0"/>
            <a:t>- CHF</a:t>
          </a:r>
          <a:br>
            <a:rPr lang="en-US" sz="1200" dirty="0"/>
          </a:br>
          <a:r>
            <a:rPr lang="en-US" sz="1200" dirty="0"/>
            <a:t>- Vasculitis / SLE</a:t>
          </a:r>
          <a:br>
            <a:rPr lang="en-US" sz="1200" dirty="0"/>
          </a:br>
          <a:r>
            <a:rPr lang="en-US" sz="1200" dirty="0"/>
            <a:t>- Valvular disease</a:t>
          </a:r>
        </a:p>
      </dgm:t>
    </dgm:pt>
    <dgm:pt modelId="{9BDE03D3-E189-6A43-B79A-F2E5AD646A14}" type="parTrans" cxnId="{26280C85-F875-0F40-9F3F-3D8327464BEE}">
      <dgm:prSet/>
      <dgm:spPr/>
      <dgm:t>
        <a:bodyPr/>
        <a:lstStyle/>
        <a:p>
          <a:endParaRPr lang="en-US" sz="2000"/>
        </a:p>
      </dgm:t>
    </dgm:pt>
    <dgm:pt modelId="{78862978-C111-4648-8D7D-01E9704B84B6}" type="sibTrans" cxnId="{26280C85-F875-0F40-9F3F-3D8327464BEE}">
      <dgm:prSet/>
      <dgm:spPr/>
      <dgm:t>
        <a:bodyPr/>
        <a:lstStyle/>
        <a:p>
          <a:endParaRPr lang="en-US"/>
        </a:p>
      </dgm:t>
    </dgm:pt>
    <dgm:pt modelId="{649032BE-80A8-8044-B6C2-09CCDEA31815}">
      <dgm:prSet custT="1"/>
      <dgm:spPr/>
      <dgm:t>
        <a:bodyPr/>
        <a:lstStyle/>
        <a:p>
          <a:r>
            <a:rPr lang="en-US" sz="1200" dirty="0"/>
            <a:t>- Bronchitis</a:t>
          </a:r>
          <a:br>
            <a:rPr lang="en-US" sz="1200" dirty="0"/>
          </a:br>
          <a:r>
            <a:rPr lang="en-US" sz="1200" dirty="0"/>
            <a:t>- Bronchiectasis</a:t>
          </a:r>
          <a:br>
            <a:rPr lang="en-US" sz="1200" dirty="0"/>
          </a:br>
          <a:r>
            <a:rPr lang="en-US" sz="1200" dirty="0"/>
            <a:t>- Malignancy</a:t>
          </a:r>
          <a:br>
            <a:rPr lang="en-US" sz="1200" dirty="0"/>
          </a:br>
          <a:r>
            <a:rPr lang="en-US" sz="1200" dirty="0"/>
            <a:t>- Foreign body</a:t>
          </a:r>
          <a:br>
            <a:rPr lang="en-US" sz="1200" dirty="0"/>
          </a:br>
          <a:r>
            <a:rPr lang="en-US" sz="1200" dirty="0"/>
            <a:t>- Iatrogenic</a:t>
          </a:r>
        </a:p>
      </dgm:t>
    </dgm:pt>
    <dgm:pt modelId="{A8FE672C-EF16-2D4F-AEDB-7FCF503067BE}" type="parTrans" cxnId="{577DF327-1DAB-A043-9B1A-E53822E63C4C}">
      <dgm:prSet/>
      <dgm:spPr/>
      <dgm:t>
        <a:bodyPr/>
        <a:lstStyle/>
        <a:p>
          <a:endParaRPr lang="en-US" sz="2000"/>
        </a:p>
      </dgm:t>
    </dgm:pt>
    <dgm:pt modelId="{6AAA5B1D-A660-E249-92B1-CF6DE371E10B}" type="sibTrans" cxnId="{577DF327-1DAB-A043-9B1A-E53822E63C4C}">
      <dgm:prSet/>
      <dgm:spPr/>
      <dgm:t>
        <a:bodyPr/>
        <a:lstStyle/>
        <a:p>
          <a:endParaRPr lang="en-US"/>
        </a:p>
      </dgm:t>
    </dgm:pt>
    <dgm:pt modelId="{CA945DCD-17EE-7D40-8A26-6D5CA3ACF352}">
      <dgm:prSet custT="1"/>
      <dgm:spPr/>
      <dgm:t>
        <a:bodyPr/>
        <a:lstStyle/>
        <a:p>
          <a:r>
            <a:rPr lang="en-US" sz="1200" dirty="0"/>
            <a:t>- Pneumonia (necrotizing)</a:t>
          </a:r>
          <a:br>
            <a:rPr lang="en-US" sz="1200" dirty="0"/>
          </a:br>
          <a:r>
            <a:rPr lang="en-US" sz="1200" dirty="0"/>
            <a:t>- Lung abscess</a:t>
          </a:r>
          <a:br>
            <a:rPr lang="en-US" sz="1200" dirty="0"/>
          </a:br>
          <a:r>
            <a:rPr lang="en-US" sz="1200" dirty="0"/>
            <a:t>- TB</a:t>
          </a:r>
          <a:br>
            <a:rPr lang="en-US" sz="1200" dirty="0"/>
          </a:br>
          <a:r>
            <a:rPr lang="en-US" sz="1200" dirty="0"/>
            <a:t>- Mycetoma/fungal</a:t>
          </a:r>
        </a:p>
      </dgm:t>
    </dgm:pt>
    <dgm:pt modelId="{5D4C5FE8-DE38-2E41-B4C6-96DEC8A42872}" type="parTrans" cxnId="{AE68A554-4DF2-FD42-B7E8-55CE5660C323}">
      <dgm:prSet/>
      <dgm:spPr/>
      <dgm:t>
        <a:bodyPr/>
        <a:lstStyle/>
        <a:p>
          <a:endParaRPr lang="en-US" sz="2000"/>
        </a:p>
      </dgm:t>
    </dgm:pt>
    <dgm:pt modelId="{4C3B436F-3F0D-AC41-BF56-7AE0650D297F}" type="sibTrans" cxnId="{AE68A554-4DF2-FD42-B7E8-55CE5660C323}">
      <dgm:prSet/>
      <dgm:spPr/>
      <dgm:t>
        <a:bodyPr/>
        <a:lstStyle/>
        <a:p>
          <a:endParaRPr lang="en-US"/>
        </a:p>
      </dgm:t>
    </dgm:pt>
    <dgm:pt modelId="{06FF6E7F-267F-F348-9320-0EB27FC389A7}">
      <dgm:prSet phldrT="[Text]" custT="1"/>
      <dgm:spPr/>
      <dgm:t>
        <a:bodyPr/>
        <a:lstStyle/>
        <a:p>
          <a:r>
            <a:rPr lang="en-US" sz="1200" dirty="0"/>
            <a:t>- Bleeding disorder</a:t>
          </a:r>
          <a:br>
            <a:rPr lang="en-US" sz="1200" dirty="0"/>
          </a:br>
          <a:r>
            <a:rPr lang="en-US" sz="1200" dirty="0"/>
            <a:t>- Trauma</a:t>
          </a:r>
          <a:br>
            <a:rPr lang="en-US" sz="1200" dirty="0"/>
          </a:br>
          <a:r>
            <a:rPr lang="en-US" sz="1200" dirty="0"/>
            <a:t>- Catamenial </a:t>
          </a:r>
          <a:br>
            <a:rPr lang="en-US" sz="1200" dirty="0"/>
          </a:br>
          <a:r>
            <a:rPr lang="en-US" sz="1200" dirty="0"/>
            <a:t>- Drugs/toxins</a:t>
          </a:r>
        </a:p>
      </dgm:t>
    </dgm:pt>
    <dgm:pt modelId="{4477F9ED-25F5-B44E-A9D5-0D30C3E541CF}" type="parTrans" cxnId="{93DC6986-B358-524A-AFB2-2F0521066CAC}">
      <dgm:prSet/>
      <dgm:spPr/>
      <dgm:t>
        <a:bodyPr/>
        <a:lstStyle/>
        <a:p>
          <a:endParaRPr lang="en-US"/>
        </a:p>
      </dgm:t>
    </dgm:pt>
    <dgm:pt modelId="{54A95230-0AD9-7443-A569-E46CFFD9FF14}" type="sibTrans" cxnId="{93DC6986-B358-524A-AFB2-2F0521066CAC}">
      <dgm:prSet/>
      <dgm:spPr/>
      <dgm:t>
        <a:bodyPr/>
        <a:lstStyle/>
        <a:p>
          <a:endParaRPr lang="en-US"/>
        </a:p>
      </dgm:t>
    </dgm:pt>
    <dgm:pt modelId="{9BBEE554-7362-374B-8310-3E1C5D485591}" type="pres">
      <dgm:prSet presAssocID="{33B0A11E-6263-884B-96CC-03785E63EE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B8A65A-BB53-564D-816E-66EA6FFFD660}" type="pres">
      <dgm:prSet presAssocID="{2BA8572A-8EBD-BA47-A535-DBB799C2FD3F}" presName="hierRoot1" presStyleCnt="0"/>
      <dgm:spPr/>
    </dgm:pt>
    <dgm:pt modelId="{22EF5398-893C-3C4F-BB74-842076C357AB}" type="pres">
      <dgm:prSet presAssocID="{2BA8572A-8EBD-BA47-A535-DBB799C2FD3F}" presName="composite" presStyleCnt="0"/>
      <dgm:spPr/>
    </dgm:pt>
    <dgm:pt modelId="{5500F3BF-B7DE-D946-9808-14CAEB467F6A}" type="pres">
      <dgm:prSet presAssocID="{2BA8572A-8EBD-BA47-A535-DBB799C2FD3F}" presName="background" presStyleLbl="node0" presStyleIdx="0" presStyleCnt="1"/>
      <dgm:spPr/>
    </dgm:pt>
    <dgm:pt modelId="{D55437DE-CF8B-7E4C-A97C-2FFC863853F1}" type="pres">
      <dgm:prSet presAssocID="{2BA8572A-8EBD-BA47-A535-DBB799C2FD3F}" presName="text" presStyleLbl="fgAcc0" presStyleIdx="0" presStyleCnt="1">
        <dgm:presLayoutVars>
          <dgm:chPref val="3"/>
        </dgm:presLayoutVars>
      </dgm:prSet>
      <dgm:spPr/>
    </dgm:pt>
    <dgm:pt modelId="{5B864EC5-2931-904E-B689-98F82A1AF059}" type="pres">
      <dgm:prSet presAssocID="{2BA8572A-8EBD-BA47-A535-DBB799C2FD3F}" presName="hierChild2" presStyleCnt="0"/>
      <dgm:spPr/>
    </dgm:pt>
    <dgm:pt modelId="{7422EACC-B1E2-B245-A9D6-08D23CBB2E1C}" type="pres">
      <dgm:prSet presAssocID="{436815D6-97D2-DC47-A575-04A472C6AEA5}" presName="Name10" presStyleLbl="parChTrans1D2" presStyleIdx="0" presStyleCnt="4"/>
      <dgm:spPr/>
    </dgm:pt>
    <dgm:pt modelId="{A5668B75-E40C-694E-9204-BFC4EF8D4A90}" type="pres">
      <dgm:prSet presAssocID="{391796ED-B815-924F-A306-D2CFDE996342}" presName="hierRoot2" presStyleCnt="0"/>
      <dgm:spPr/>
    </dgm:pt>
    <dgm:pt modelId="{DBD116C8-2124-2D4B-973B-8E48A522BABE}" type="pres">
      <dgm:prSet presAssocID="{391796ED-B815-924F-A306-D2CFDE996342}" presName="composite2" presStyleCnt="0"/>
      <dgm:spPr/>
    </dgm:pt>
    <dgm:pt modelId="{5D3B9569-9A03-794B-8F90-557EA4B5D4FB}" type="pres">
      <dgm:prSet presAssocID="{391796ED-B815-924F-A306-D2CFDE996342}" presName="background2" presStyleLbl="node2" presStyleIdx="0" presStyleCnt="4"/>
      <dgm:spPr/>
    </dgm:pt>
    <dgm:pt modelId="{2CEA6EE0-80C4-BE47-8700-D812AF9F7464}" type="pres">
      <dgm:prSet presAssocID="{391796ED-B815-924F-A306-D2CFDE996342}" presName="text2" presStyleLbl="fgAcc2" presStyleIdx="0" presStyleCnt="4">
        <dgm:presLayoutVars>
          <dgm:chPref val="3"/>
        </dgm:presLayoutVars>
      </dgm:prSet>
      <dgm:spPr/>
    </dgm:pt>
    <dgm:pt modelId="{2E5E6F4F-AB79-4D4A-A8B2-A43B6BFE47A5}" type="pres">
      <dgm:prSet presAssocID="{391796ED-B815-924F-A306-D2CFDE996342}" presName="hierChild3" presStyleCnt="0"/>
      <dgm:spPr/>
    </dgm:pt>
    <dgm:pt modelId="{36A604F1-097E-2C41-81C2-EE646EA9CF42}" type="pres">
      <dgm:prSet presAssocID="{A8FE672C-EF16-2D4F-AEDB-7FCF503067BE}" presName="Name17" presStyleLbl="parChTrans1D3" presStyleIdx="0" presStyleCnt="4"/>
      <dgm:spPr/>
    </dgm:pt>
    <dgm:pt modelId="{F0A82773-3D95-3F43-A210-12062C35BC05}" type="pres">
      <dgm:prSet presAssocID="{649032BE-80A8-8044-B6C2-09CCDEA31815}" presName="hierRoot3" presStyleCnt="0"/>
      <dgm:spPr/>
    </dgm:pt>
    <dgm:pt modelId="{DE50B0A1-FF14-D74E-B448-A164399E268B}" type="pres">
      <dgm:prSet presAssocID="{649032BE-80A8-8044-B6C2-09CCDEA31815}" presName="composite3" presStyleCnt="0"/>
      <dgm:spPr/>
    </dgm:pt>
    <dgm:pt modelId="{F9AF8449-8A90-384D-AFC6-5437AEA6A047}" type="pres">
      <dgm:prSet presAssocID="{649032BE-80A8-8044-B6C2-09CCDEA31815}" presName="background3" presStyleLbl="node3" presStyleIdx="0" presStyleCnt="4"/>
      <dgm:spPr/>
    </dgm:pt>
    <dgm:pt modelId="{807267D1-04D9-5443-99A2-27E67952988A}" type="pres">
      <dgm:prSet presAssocID="{649032BE-80A8-8044-B6C2-09CCDEA31815}" presName="text3" presStyleLbl="fgAcc3" presStyleIdx="0" presStyleCnt="4">
        <dgm:presLayoutVars>
          <dgm:chPref val="3"/>
        </dgm:presLayoutVars>
      </dgm:prSet>
      <dgm:spPr/>
    </dgm:pt>
    <dgm:pt modelId="{BB10555A-A95D-0F4A-8A80-E5D4514A7C80}" type="pres">
      <dgm:prSet presAssocID="{649032BE-80A8-8044-B6C2-09CCDEA31815}" presName="hierChild4" presStyleCnt="0"/>
      <dgm:spPr/>
    </dgm:pt>
    <dgm:pt modelId="{9C597EDB-6E5C-AC41-8017-8F1B97ED7001}" type="pres">
      <dgm:prSet presAssocID="{51AC9146-64CD-4549-A6DE-8080DE00D2B2}" presName="Name10" presStyleLbl="parChTrans1D2" presStyleIdx="1" presStyleCnt="4"/>
      <dgm:spPr/>
    </dgm:pt>
    <dgm:pt modelId="{24BCAFD2-641A-3F4F-A703-51F537586098}" type="pres">
      <dgm:prSet presAssocID="{84813E06-136D-0B4B-AB1D-8C9008E15569}" presName="hierRoot2" presStyleCnt="0"/>
      <dgm:spPr/>
    </dgm:pt>
    <dgm:pt modelId="{BAA48415-C099-204F-929F-03C2D34E5C43}" type="pres">
      <dgm:prSet presAssocID="{84813E06-136D-0B4B-AB1D-8C9008E15569}" presName="composite2" presStyleCnt="0"/>
      <dgm:spPr/>
    </dgm:pt>
    <dgm:pt modelId="{2ADF4ECE-A044-5144-8CBF-07B27D39B613}" type="pres">
      <dgm:prSet presAssocID="{84813E06-136D-0B4B-AB1D-8C9008E15569}" presName="background2" presStyleLbl="node2" presStyleIdx="1" presStyleCnt="4"/>
      <dgm:spPr/>
    </dgm:pt>
    <dgm:pt modelId="{66AFC3CA-A0A3-124D-8E14-CD81C8C107F0}" type="pres">
      <dgm:prSet presAssocID="{84813E06-136D-0B4B-AB1D-8C9008E15569}" presName="text2" presStyleLbl="fgAcc2" presStyleIdx="1" presStyleCnt="4">
        <dgm:presLayoutVars>
          <dgm:chPref val="3"/>
        </dgm:presLayoutVars>
      </dgm:prSet>
      <dgm:spPr/>
    </dgm:pt>
    <dgm:pt modelId="{81631AE8-21E2-DA4F-9BAA-0CE25CE7D9A6}" type="pres">
      <dgm:prSet presAssocID="{84813E06-136D-0B4B-AB1D-8C9008E15569}" presName="hierChild3" presStyleCnt="0"/>
      <dgm:spPr/>
    </dgm:pt>
    <dgm:pt modelId="{2E37D9F5-EC93-9247-9B68-4EB16468DA94}" type="pres">
      <dgm:prSet presAssocID="{5D4C5FE8-DE38-2E41-B4C6-96DEC8A42872}" presName="Name17" presStyleLbl="parChTrans1D3" presStyleIdx="1" presStyleCnt="4"/>
      <dgm:spPr/>
    </dgm:pt>
    <dgm:pt modelId="{0EDF98DD-1B6C-0243-96FB-C57A2CB11045}" type="pres">
      <dgm:prSet presAssocID="{CA945DCD-17EE-7D40-8A26-6D5CA3ACF352}" presName="hierRoot3" presStyleCnt="0"/>
      <dgm:spPr/>
    </dgm:pt>
    <dgm:pt modelId="{1B9638B3-CF94-3847-9A9B-7F45706F9040}" type="pres">
      <dgm:prSet presAssocID="{CA945DCD-17EE-7D40-8A26-6D5CA3ACF352}" presName="composite3" presStyleCnt="0"/>
      <dgm:spPr/>
    </dgm:pt>
    <dgm:pt modelId="{2B5CF3FC-8423-AD4D-9971-01217858B133}" type="pres">
      <dgm:prSet presAssocID="{CA945DCD-17EE-7D40-8A26-6D5CA3ACF352}" presName="background3" presStyleLbl="node3" presStyleIdx="1" presStyleCnt="4"/>
      <dgm:spPr/>
    </dgm:pt>
    <dgm:pt modelId="{843ED565-4786-D94E-9661-1588AFA60240}" type="pres">
      <dgm:prSet presAssocID="{CA945DCD-17EE-7D40-8A26-6D5CA3ACF352}" presName="text3" presStyleLbl="fgAcc3" presStyleIdx="1" presStyleCnt="4">
        <dgm:presLayoutVars>
          <dgm:chPref val="3"/>
        </dgm:presLayoutVars>
      </dgm:prSet>
      <dgm:spPr/>
    </dgm:pt>
    <dgm:pt modelId="{70EF30E5-2FF1-674D-B8FB-8D369FAFBF21}" type="pres">
      <dgm:prSet presAssocID="{CA945DCD-17EE-7D40-8A26-6D5CA3ACF352}" presName="hierChild4" presStyleCnt="0"/>
      <dgm:spPr/>
    </dgm:pt>
    <dgm:pt modelId="{92D1926D-3F57-B146-9CAC-BC4F28803746}" type="pres">
      <dgm:prSet presAssocID="{310F900E-0DA4-C948-98BE-1FBB77FA40D8}" presName="Name10" presStyleLbl="parChTrans1D2" presStyleIdx="2" presStyleCnt="4"/>
      <dgm:spPr/>
    </dgm:pt>
    <dgm:pt modelId="{9152E023-1A0D-B841-996F-72557509DC4A}" type="pres">
      <dgm:prSet presAssocID="{CE2624DA-F14E-D44F-8597-44644491E623}" presName="hierRoot2" presStyleCnt="0"/>
      <dgm:spPr/>
    </dgm:pt>
    <dgm:pt modelId="{3C83F342-4993-5D4B-86E5-E6F180C5B394}" type="pres">
      <dgm:prSet presAssocID="{CE2624DA-F14E-D44F-8597-44644491E623}" presName="composite2" presStyleCnt="0"/>
      <dgm:spPr/>
    </dgm:pt>
    <dgm:pt modelId="{DB8E144A-583F-7D41-8216-532C1EBD3E46}" type="pres">
      <dgm:prSet presAssocID="{CE2624DA-F14E-D44F-8597-44644491E623}" presName="background2" presStyleLbl="node2" presStyleIdx="2" presStyleCnt="4"/>
      <dgm:spPr/>
    </dgm:pt>
    <dgm:pt modelId="{B7BD303B-C404-2147-B1FA-B0ADAC9AA222}" type="pres">
      <dgm:prSet presAssocID="{CE2624DA-F14E-D44F-8597-44644491E623}" presName="text2" presStyleLbl="fgAcc2" presStyleIdx="2" presStyleCnt="4">
        <dgm:presLayoutVars>
          <dgm:chPref val="3"/>
        </dgm:presLayoutVars>
      </dgm:prSet>
      <dgm:spPr/>
    </dgm:pt>
    <dgm:pt modelId="{100FE72B-912E-6B48-8D15-44EEE0AB0B40}" type="pres">
      <dgm:prSet presAssocID="{CE2624DA-F14E-D44F-8597-44644491E623}" presName="hierChild3" presStyleCnt="0"/>
      <dgm:spPr/>
    </dgm:pt>
    <dgm:pt modelId="{A6B76BCF-3707-2743-81C1-A3EFF11C9F5E}" type="pres">
      <dgm:prSet presAssocID="{9BDE03D3-E189-6A43-B79A-F2E5AD646A14}" presName="Name17" presStyleLbl="parChTrans1D3" presStyleIdx="2" presStyleCnt="4"/>
      <dgm:spPr/>
    </dgm:pt>
    <dgm:pt modelId="{00E89E81-6CEE-FE4F-A31B-7491A134A35F}" type="pres">
      <dgm:prSet presAssocID="{CC090ABE-3830-4E46-A922-CCE42D828E80}" presName="hierRoot3" presStyleCnt="0"/>
      <dgm:spPr/>
    </dgm:pt>
    <dgm:pt modelId="{C5574DA4-8DF2-7E4C-A4C8-DB4D85183EB3}" type="pres">
      <dgm:prSet presAssocID="{CC090ABE-3830-4E46-A922-CCE42D828E80}" presName="composite3" presStyleCnt="0"/>
      <dgm:spPr/>
    </dgm:pt>
    <dgm:pt modelId="{607DB66E-12BF-C142-90E1-420F0519B5E4}" type="pres">
      <dgm:prSet presAssocID="{CC090ABE-3830-4E46-A922-CCE42D828E80}" presName="background3" presStyleLbl="node3" presStyleIdx="2" presStyleCnt="4"/>
      <dgm:spPr/>
    </dgm:pt>
    <dgm:pt modelId="{DF316C40-1FA2-C043-AD56-54783F250E4F}" type="pres">
      <dgm:prSet presAssocID="{CC090ABE-3830-4E46-A922-CCE42D828E80}" presName="text3" presStyleLbl="fgAcc3" presStyleIdx="2" presStyleCnt="4">
        <dgm:presLayoutVars>
          <dgm:chPref val="3"/>
        </dgm:presLayoutVars>
      </dgm:prSet>
      <dgm:spPr/>
    </dgm:pt>
    <dgm:pt modelId="{3C473154-D89A-CD42-A2EC-D77811863535}" type="pres">
      <dgm:prSet presAssocID="{CC090ABE-3830-4E46-A922-CCE42D828E80}" presName="hierChild4" presStyleCnt="0"/>
      <dgm:spPr/>
    </dgm:pt>
    <dgm:pt modelId="{8D434737-A38A-D34A-8FEE-259A2814AE1B}" type="pres">
      <dgm:prSet presAssocID="{96E489CB-1A0F-D446-BBBF-CF5C89EB353E}" presName="Name10" presStyleLbl="parChTrans1D2" presStyleIdx="3" presStyleCnt="4"/>
      <dgm:spPr/>
    </dgm:pt>
    <dgm:pt modelId="{8731F709-DE77-9044-82B5-8A4839368E73}" type="pres">
      <dgm:prSet presAssocID="{9B60DD98-54E6-914B-BE6A-4D503F7DE563}" presName="hierRoot2" presStyleCnt="0"/>
      <dgm:spPr/>
    </dgm:pt>
    <dgm:pt modelId="{1BAF98A2-4008-B344-BD1E-C2780DB33A12}" type="pres">
      <dgm:prSet presAssocID="{9B60DD98-54E6-914B-BE6A-4D503F7DE563}" presName="composite2" presStyleCnt="0"/>
      <dgm:spPr/>
    </dgm:pt>
    <dgm:pt modelId="{12BA1163-A14F-A444-8B99-847C53FCAE5A}" type="pres">
      <dgm:prSet presAssocID="{9B60DD98-54E6-914B-BE6A-4D503F7DE563}" presName="background2" presStyleLbl="node2" presStyleIdx="3" presStyleCnt="4"/>
      <dgm:spPr/>
    </dgm:pt>
    <dgm:pt modelId="{9877F4ED-A406-2441-BE62-315E7B2B59BF}" type="pres">
      <dgm:prSet presAssocID="{9B60DD98-54E6-914B-BE6A-4D503F7DE563}" presName="text2" presStyleLbl="fgAcc2" presStyleIdx="3" presStyleCnt="4">
        <dgm:presLayoutVars>
          <dgm:chPref val="3"/>
        </dgm:presLayoutVars>
      </dgm:prSet>
      <dgm:spPr/>
    </dgm:pt>
    <dgm:pt modelId="{892EEA4A-3334-954C-B6E4-912A7F99F23B}" type="pres">
      <dgm:prSet presAssocID="{9B60DD98-54E6-914B-BE6A-4D503F7DE563}" presName="hierChild3" presStyleCnt="0"/>
      <dgm:spPr/>
    </dgm:pt>
    <dgm:pt modelId="{597071F4-F1EF-9A4D-9059-82EEB306859F}" type="pres">
      <dgm:prSet presAssocID="{4477F9ED-25F5-B44E-A9D5-0D30C3E541CF}" presName="Name17" presStyleLbl="parChTrans1D3" presStyleIdx="3" presStyleCnt="4"/>
      <dgm:spPr/>
    </dgm:pt>
    <dgm:pt modelId="{77B22100-65BA-5A4E-A977-B2F97997C70E}" type="pres">
      <dgm:prSet presAssocID="{06FF6E7F-267F-F348-9320-0EB27FC389A7}" presName="hierRoot3" presStyleCnt="0"/>
      <dgm:spPr/>
    </dgm:pt>
    <dgm:pt modelId="{ED72BC5C-013D-4C40-8330-17F73ECF9F21}" type="pres">
      <dgm:prSet presAssocID="{06FF6E7F-267F-F348-9320-0EB27FC389A7}" presName="composite3" presStyleCnt="0"/>
      <dgm:spPr/>
    </dgm:pt>
    <dgm:pt modelId="{7DBB8A87-106E-3342-AEB3-7462967C9EEA}" type="pres">
      <dgm:prSet presAssocID="{06FF6E7F-267F-F348-9320-0EB27FC389A7}" presName="background3" presStyleLbl="node3" presStyleIdx="3" presStyleCnt="4"/>
      <dgm:spPr/>
    </dgm:pt>
    <dgm:pt modelId="{485C4D12-E143-994D-81A0-F2C0943A8175}" type="pres">
      <dgm:prSet presAssocID="{06FF6E7F-267F-F348-9320-0EB27FC389A7}" presName="text3" presStyleLbl="fgAcc3" presStyleIdx="3" presStyleCnt="4">
        <dgm:presLayoutVars>
          <dgm:chPref val="3"/>
        </dgm:presLayoutVars>
      </dgm:prSet>
      <dgm:spPr/>
    </dgm:pt>
    <dgm:pt modelId="{5350BC79-26BA-954B-9C13-7E44BDAE412B}" type="pres">
      <dgm:prSet presAssocID="{06FF6E7F-267F-F348-9320-0EB27FC389A7}" presName="hierChild4" presStyleCnt="0"/>
      <dgm:spPr/>
    </dgm:pt>
  </dgm:ptLst>
  <dgm:cxnLst>
    <dgm:cxn modelId="{00963512-B5A3-824A-A421-A206FBD2E348}" srcId="{33B0A11E-6263-884B-96CC-03785E63EE14}" destId="{2BA8572A-8EBD-BA47-A535-DBB799C2FD3F}" srcOrd="0" destOrd="0" parTransId="{AB3D2FC5-6B34-9B41-B589-76B5BFAB0AD1}" sibTransId="{E1D8D1B6-D716-1F40-9FFA-FDEFB220328C}"/>
    <dgm:cxn modelId="{19DEA119-75C5-7541-B5BF-8F5EA47DB00D}" type="presOf" srcId="{2BA8572A-8EBD-BA47-A535-DBB799C2FD3F}" destId="{D55437DE-CF8B-7E4C-A97C-2FFC863853F1}" srcOrd="0" destOrd="0" presId="urn:microsoft.com/office/officeart/2005/8/layout/hierarchy1"/>
    <dgm:cxn modelId="{0E2D1C1A-ED33-7A42-9E71-9C345D261167}" srcId="{2BA8572A-8EBD-BA47-A535-DBB799C2FD3F}" destId="{9B60DD98-54E6-914B-BE6A-4D503F7DE563}" srcOrd="3" destOrd="0" parTransId="{96E489CB-1A0F-D446-BBBF-CF5C89EB353E}" sibTransId="{96BF9C03-83AA-C041-A797-27A365FF8332}"/>
    <dgm:cxn modelId="{577DF327-1DAB-A043-9B1A-E53822E63C4C}" srcId="{391796ED-B815-924F-A306-D2CFDE996342}" destId="{649032BE-80A8-8044-B6C2-09CCDEA31815}" srcOrd="0" destOrd="0" parTransId="{A8FE672C-EF16-2D4F-AEDB-7FCF503067BE}" sibTransId="{6AAA5B1D-A660-E249-92B1-CF6DE371E10B}"/>
    <dgm:cxn modelId="{167B3228-A6CE-AE48-AD78-1DB6438E5D7D}" type="presOf" srcId="{5D4C5FE8-DE38-2E41-B4C6-96DEC8A42872}" destId="{2E37D9F5-EC93-9247-9B68-4EB16468DA94}" srcOrd="0" destOrd="0" presId="urn:microsoft.com/office/officeart/2005/8/layout/hierarchy1"/>
    <dgm:cxn modelId="{ECF4643E-3B8D-9844-8CE4-1AB65A48AA4B}" type="presOf" srcId="{CA945DCD-17EE-7D40-8A26-6D5CA3ACF352}" destId="{843ED565-4786-D94E-9661-1588AFA60240}" srcOrd="0" destOrd="0" presId="urn:microsoft.com/office/officeart/2005/8/layout/hierarchy1"/>
    <dgm:cxn modelId="{4ED6F342-2E8F-BA45-B7E0-A3992F7FE82A}" srcId="{2BA8572A-8EBD-BA47-A535-DBB799C2FD3F}" destId="{84813E06-136D-0B4B-AB1D-8C9008E15569}" srcOrd="1" destOrd="0" parTransId="{51AC9146-64CD-4549-A6DE-8080DE00D2B2}" sibTransId="{5A57633D-2E6A-CA42-93CF-4155557D7796}"/>
    <dgm:cxn modelId="{8168E24C-C30B-E14A-B0BF-C7DFF0A83EC3}" type="presOf" srcId="{649032BE-80A8-8044-B6C2-09CCDEA31815}" destId="{807267D1-04D9-5443-99A2-27E67952988A}" srcOrd="0" destOrd="0" presId="urn:microsoft.com/office/officeart/2005/8/layout/hierarchy1"/>
    <dgm:cxn modelId="{AE68A554-4DF2-FD42-B7E8-55CE5660C323}" srcId="{84813E06-136D-0B4B-AB1D-8C9008E15569}" destId="{CA945DCD-17EE-7D40-8A26-6D5CA3ACF352}" srcOrd="0" destOrd="0" parTransId="{5D4C5FE8-DE38-2E41-B4C6-96DEC8A42872}" sibTransId="{4C3B436F-3F0D-AC41-BF56-7AE0650D297F}"/>
    <dgm:cxn modelId="{A459E86E-496B-3842-8492-E2BC6C45B3C5}" type="presOf" srcId="{4477F9ED-25F5-B44E-A9D5-0D30C3E541CF}" destId="{597071F4-F1EF-9A4D-9059-82EEB306859F}" srcOrd="0" destOrd="0" presId="urn:microsoft.com/office/officeart/2005/8/layout/hierarchy1"/>
    <dgm:cxn modelId="{A32E5971-3DEC-614C-9C79-2FE4EFAD5109}" type="presOf" srcId="{CE2624DA-F14E-D44F-8597-44644491E623}" destId="{B7BD303B-C404-2147-B1FA-B0ADAC9AA222}" srcOrd="0" destOrd="0" presId="urn:microsoft.com/office/officeart/2005/8/layout/hierarchy1"/>
    <dgm:cxn modelId="{460F6577-8927-CC40-89A9-C7197D0135E2}" type="presOf" srcId="{84813E06-136D-0B4B-AB1D-8C9008E15569}" destId="{66AFC3CA-A0A3-124D-8E14-CD81C8C107F0}" srcOrd="0" destOrd="0" presId="urn:microsoft.com/office/officeart/2005/8/layout/hierarchy1"/>
    <dgm:cxn modelId="{26280C85-F875-0F40-9F3F-3D8327464BEE}" srcId="{CE2624DA-F14E-D44F-8597-44644491E623}" destId="{CC090ABE-3830-4E46-A922-CCE42D828E80}" srcOrd="0" destOrd="0" parTransId="{9BDE03D3-E189-6A43-B79A-F2E5AD646A14}" sibTransId="{78862978-C111-4648-8D7D-01E9704B84B6}"/>
    <dgm:cxn modelId="{53506385-09C8-854F-B88A-5CFC5633CDDF}" type="presOf" srcId="{06FF6E7F-267F-F348-9320-0EB27FC389A7}" destId="{485C4D12-E143-994D-81A0-F2C0943A8175}" srcOrd="0" destOrd="0" presId="urn:microsoft.com/office/officeart/2005/8/layout/hierarchy1"/>
    <dgm:cxn modelId="{93DC6986-B358-524A-AFB2-2F0521066CAC}" srcId="{9B60DD98-54E6-914B-BE6A-4D503F7DE563}" destId="{06FF6E7F-267F-F348-9320-0EB27FC389A7}" srcOrd="0" destOrd="0" parTransId="{4477F9ED-25F5-B44E-A9D5-0D30C3E541CF}" sibTransId="{54A95230-0AD9-7443-A569-E46CFFD9FF14}"/>
    <dgm:cxn modelId="{9A2A6E88-6507-7B4B-8F6E-F2603A94E6F5}" srcId="{2BA8572A-8EBD-BA47-A535-DBB799C2FD3F}" destId="{CE2624DA-F14E-D44F-8597-44644491E623}" srcOrd="2" destOrd="0" parTransId="{310F900E-0DA4-C948-98BE-1FBB77FA40D8}" sibTransId="{266730A5-840E-5149-93D3-A6479850F02D}"/>
    <dgm:cxn modelId="{76E33D8D-7E6D-BF42-BF1A-CFA99D4EA596}" type="presOf" srcId="{310F900E-0DA4-C948-98BE-1FBB77FA40D8}" destId="{92D1926D-3F57-B146-9CAC-BC4F28803746}" srcOrd="0" destOrd="0" presId="urn:microsoft.com/office/officeart/2005/8/layout/hierarchy1"/>
    <dgm:cxn modelId="{C4186F94-C705-2540-A182-981FF08B9AAC}" type="presOf" srcId="{A8FE672C-EF16-2D4F-AEDB-7FCF503067BE}" destId="{36A604F1-097E-2C41-81C2-EE646EA9CF42}" srcOrd="0" destOrd="0" presId="urn:microsoft.com/office/officeart/2005/8/layout/hierarchy1"/>
    <dgm:cxn modelId="{4729849B-D088-FE4C-884B-5B79FD8A9562}" type="presOf" srcId="{33B0A11E-6263-884B-96CC-03785E63EE14}" destId="{9BBEE554-7362-374B-8310-3E1C5D485591}" srcOrd="0" destOrd="0" presId="urn:microsoft.com/office/officeart/2005/8/layout/hierarchy1"/>
    <dgm:cxn modelId="{AC6BF19B-1202-0647-A8C4-BD218E60BF5E}" type="presOf" srcId="{9B60DD98-54E6-914B-BE6A-4D503F7DE563}" destId="{9877F4ED-A406-2441-BE62-315E7B2B59BF}" srcOrd="0" destOrd="0" presId="urn:microsoft.com/office/officeart/2005/8/layout/hierarchy1"/>
    <dgm:cxn modelId="{6613AEA7-25F3-2B45-8CBE-F70E4CB8CAEB}" type="presOf" srcId="{9BDE03D3-E189-6A43-B79A-F2E5AD646A14}" destId="{A6B76BCF-3707-2743-81C1-A3EFF11C9F5E}" srcOrd="0" destOrd="0" presId="urn:microsoft.com/office/officeart/2005/8/layout/hierarchy1"/>
    <dgm:cxn modelId="{554E41AA-3BF9-7943-B687-277EC72F9A3D}" type="presOf" srcId="{436815D6-97D2-DC47-A575-04A472C6AEA5}" destId="{7422EACC-B1E2-B245-A9D6-08D23CBB2E1C}" srcOrd="0" destOrd="0" presId="urn:microsoft.com/office/officeart/2005/8/layout/hierarchy1"/>
    <dgm:cxn modelId="{B3C0EEB8-ED88-FC46-AD1C-60D4EA37531F}" type="presOf" srcId="{391796ED-B815-924F-A306-D2CFDE996342}" destId="{2CEA6EE0-80C4-BE47-8700-D812AF9F7464}" srcOrd="0" destOrd="0" presId="urn:microsoft.com/office/officeart/2005/8/layout/hierarchy1"/>
    <dgm:cxn modelId="{C0B320C4-6056-6040-99EA-2BDFDA9D1BC8}" type="presOf" srcId="{51AC9146-64CD-4549-A6DE-8080DE00D2B2}" destId="{9C597EDB-6E5C-AC41-8017-8F1B97ED7001}" srcOrd="0" destOrd="0" presId="urn:microsoft.com/office/officeart/2005/8/layout/hierarchy1"/>
    <dgm:cxn modelId="{221136D1-BD0B-1345-BC2E-64B7A3D86398}" type="presOf" srcId="{CC090ABE-3830-4E46-A922-CCE42D828E80}" destId="{DF316C40-1FA2-C043-AD56-54783F250E4F}" srcOrd="0" destOrd="0" presId="urn:microsoft.com/office/officeart/2005/8/layout/hierarchy1"/>
    <dgm:cxn modelId="{F203FDEE-C6DE-F248-8935-459D8CB205F1}" srcId="{2BA8572A-8EBD-BA47-A535-DBB799C2FD3F}" destId="{391796ED-B815-924F-A306-D2CFDE996342}" srcOrd="0" destOrd="0" parTransId="{436815D6-97D2-DC47-A575-04A472C6AEA5}" sibTransId="{50C4CF63-9963-9842-9669-61E85CEFBAB3}"/>
    <dgm:cxn modelId="{2CA5F0FB-234B-474C-B0AF-83C4BC45A15C}" type="presOf" srcId="{96E489CB-1A0F-D446-BBBF-CF5C89EB353E}" destId="{8D434737-A38A-D34A-8FEE-259A2814AE1B}" srcOrd="0" destOrd="0" presId="urn:microsoft.com/office/officeart/2005/8/layout/hierarchy1"/>
    <dgm:cxn modelId="{1CA420D2-0C5C-B24F-87E2-3C95E1399B18}" type="presParOf" srcId="{9BBEE554-7362-374B-8310-3E1C5D485591}" destId="{3CB8A65A-BB53-564D-816E-66EA6FFFD660}" srcOrd="0" destOrd="0" presId="urn:microsoft.com/office/officeart/2005/8/layout/hierarchy1"/>
    <dgm:cxn modelId="{80571D2B-FEA0-7C40-B460-3E56FB1AB980}" type="presParOf" srcId="{3CB8A65A-BB53-564D-816E-66EA6FFFD660}" destId="{22EF5398-893C-3C4F-BB74-842076C357AB}" srcOrd="0" destOrd="0" presId="urn:microsoft.com/office/officeart/2005/8/layout/hierarchy1"/>
    <dgm:cxn modelId="{B1500D09-F799-CE43-88BA-6BD8C312FFA6}" type="presParOf" srcId="{22EF5398-893C-3C4F-BB74-842076C357AB}" destId="{5500F3BF-B7DE-D946-9808-14CAEB467F6A}" srcOrd="0" destOrd="0" presId="urn:microsoft.com/office/officeart/2005/8/layout/hierarchy1"/>
    <dgm:cxn modelId="{6CE6B53A-0647-9347-B843-3EF7B52A617C}" type="presParOf" srcId="{22EF5398-893C-3C4F-BB74-842076C357AB}" destId="{D55437DE-CF8B-7E4C-A97C-2FFC863853F1}" srcOrd="1" destOrd="0" presId="urn:microsoft.com/office/officeart/2005/8/layout/hierarchy1"/>
    <dgm:cxn modelId="{D3952911-0AC6-7645-B69D-D7307DD2C9A3}" type="presParOf" srcId="{3CB8A65A-BB53-564D-816E-66EA6FFFD660}" destId="{5B864EC5-2931-904E-B689-98F82A1AF059}" srcOrd="1" destOrd="0" presId="urn:microsoft.com/office/officeart/2005/8/layout/hierarchy1"/>
    <dgm:cxn modelId="{B1C13772-389A-ED4E-B234-1B58D1477EA9}" type="presParOf" srcId="{5B864EC5-2931-904E-B689-98F82A1AF059}" destId="{7422EACC-B1E2-B245-A9D6-08D23CBB2E1C}" srcOrd="0" destOrd="0" presId="urn:microsoft.com/office/officeart/2005/8/layout/hierarchy1"/>
    <dgm:cxn modelId="{C41D724E-0D5C-9542-8ABB-0D2BDF3E0230}" type="presParOf" srcId="{5B864EC5-2931-904E-B689-98F82A1AF059}" destId="{A5668B75-E40C-694E-9204-BFC4EF8D4A90}" srcOrd="1" destOrd="0" presId="urn:microsoft.com/office/officeart/2005/8/layout/hierarchy1"/>
    <dgm:cxn modelId="{B27D9D7F-6483-F94D-9657-6E93E105460C}" type="presParOf" srcId="{A5668B75-E40C-694E-9204-BFC4EF8D4A90}" destId="{DBD116C8-2124-2D4B-973B-8E48A522BABE}" srcOrd="0" destOrd="0" presId="urn:microsoft.com/office/officeart/2005/8/layout/hierarchy1"/>
    <dgm:cxn modelId="{5C5D0080-4263-6446-A392-E91ECF498EA6}" type="presParOf" srcId="{DBD116C8-2124-2D4B-973B-8E48A522BABE}" destId="{5D3B9569-9A03-794B-8F90-557EA4B5D4FB}" srcOrd="0" destOrd="0" presId="urn:microsoft.com/office/officeart/2005/8/layout/hierarchy1"/>
    <dgm:cxn modelId="{3548A489-F02B-FF43-BC37-280DBC131AD3}" type="presParOf" srcId="{DBD116C8-2124-2D4B-973B-8E48A522BABE}" destId="{2CEA6EE0-80C4-BE47-8700-D812AF9F7464}" srcOrd="1" destOrd="0" presId="urn:microsoft.com/office/officeart/2005/8/layout/hierarchy1"/>
    <dgm:cxn modelId="{F6C30DC2-3526-6E41-866D-8BCFDD6EF149}" type="presParOf" srcId="{A5668B75-E40C-694E-9204-BFC4EF8D4A90}" destId="{2E5E6F4F-AB79-4D4A-A8B2-A43B6BFE47A5}" srcOrd="1" destOrd="0" presId="urn:microsoft.com/office/officeart/2005/8/layout/hierarchy1"/>
    <dgm:cxn modelId="{FBFA9A4B-A9E2-B749-9BE9-213CD75A5810}" type="presParOf" srcId="{2E5E6F4F-AB79-4D4A-A8B2-A43B6BFE47A5}" destId="{36A604F1-097E-2C41-81C2-EE646EA9CF42}" srcOrd="0" destOrd="0" presId="urn:microsoft.com/office/officeart/2005/8/layout/hierarchy1"/>
    <dgm:cxn modelId="{16D46840-36BA-B04B-BC87-8B816678B644}" type="presParOf" srcId="{2E5E6F4F-AB79-4D4A-A8B2-A43B6BFE47A5}" destId="{F0A82773-3D95-3F43-A210-12062C35BC05}" srcOrd="1" destOrd="0" presId="urn:microsoft.com/office/officeart/2005/8/layout/hierarchy1"/>
    <dgm:cxn modelId="{6BFFF08E-4FE1-6A49-AD61-6B38630C577B}" type="presParOf" srcId="{F0A82773-3D95-3F43-A210-12062C35BC05}" destId="{DE50B0A1-FF14-D74E-B448-A164399E268B}" srcOrd="0" destOrd="0" presId="urn:microsoft.com/office/officeart/2005/8/layout/hierarchy1"/>
    <dgm:cxn modelId="{AA127E87-0CC3-094E-A848-D40CFE5D9749}" type="presParOf" srcId="{DE50B0A1-FF14-D74E-B448-A164399E268B}" destId="{F9AF8449-8A90-384D-AFC6-5437AEA6A047}" srcOrd="0" destOrd="0" presId="urn:microsoft.com/office/officeart/2005/8/layout/hierarchy1"/>
    <dgm:cxn modelId="{4FB0657C-D6DA-F14C-A9EB-843E598F47A6}" type="presParOf" srcId="{DE50B0A1-FF14-D74E-B448-A164399E268B}" destId="{807267D1-04D9-5443-99A2-27E67952988A}" srcOrd="1" destOrd="0" presId="urn:microsoft.com/office/officeart/2005/8/layout/hierarchy1"/>
    <dgm:cxn modelId="{4358EAC2-E551-EA42-BC33-A68AFAE5DC69}" type="presParOf" srcId="{F0A82773-3D95-3F43-A210-12062C35BC05}" destId="{BB10555A-A95D-0F4A-8A80-E5D4514A7C80}" srcOrd="1" destOrd="0" presId="urn:microsoft.com/office/officeart/2005/8/layout/hierarchy1"/>
    <dgm:cxn modelId="{94B1C088-404F-6444-825F-92DC6350B6D5}" type="presParOf" srcId="{5B864EC5-2931-904E-B689-98F82A1AF059}" destId="{9C597EDB-6E5C-AC41-8017-8F1B97ED7001}" srcOrd="2" destOrd="0" presId="urn:microsoft.com/office/officeart/2005/8/layout/hierarchy1"/>
    <dgm:cxn modelId="{38D06B21-EE63-A94A-9333-D8C1A4876897}" type="presParOf" srcId="{5B864EC5-2931-904E-B689-98F82A1AF059}" destId="{24BCAFD2-641A-3F4F-A703-51F537586098}" srcOrd="3" destOrd="0" presId="urn:microsoft.com/office/officeart/2005/8/layout/hierarchy1"/>
    <dgm:cxn modelId="{1537FFE2-C3E7-DD4A-9C4D-E9C45C8246AA}" type="presParOf" srcId="{24BCAFD2-641A-3F4F-A703-51F537586098}" destId="{BAA48415-C099-204F-929F-03C2D34E5C43}" srcOrd="0" destOrd="0" presId="urn:microsoft.com/office/officeart/2005/8/layout/hierarchy1"/>
    <dgm:cxn modelId="{890E6F2F-A66B-7447-8CA3-45DAB0FF024B}" type="presParOf" srcId="{BAA48415-C099-204F-929F-03C2D34E5C43}" destId="{2ADF4ECE-A044-5144-8CBF-07B27D39B613}" srcOrd="0" destOrd="0" presId="urn:microsoft.com/office/officeart/2005/8/layout/hierarchy1"/>
    <dgm:cxn modelId="{9E003522-C3EB-2C4C-B8BD-32150B64B1EB}" type="presParOf" srcId="{BAA48415-C099-204F-929F-03C2D34E5C43}" destId="{66AFC3CA-A0A3-124D-8E14-CD81C8C107F0}" srcOrd="1" destOrd="0" presId="urn:microsoft.com/office/officeart/2005/8/layout/hierarchy1"/>
    <dgm:cxn modelId="{A4BC3F1B-C591-2E42-810A-2611C4A14E31}" type="presParOf" srcId="{24BCAFD2-641A-3F4F-A703-51F537586098}" destId="{81631AE8-21E2-DA4F-9BAA-0CE25CE7D9A6}" srcOrd="1" destOrd="0" presId="urn:microsoft.com/office/officeart/2005/8/layout/hierarchy1"/>
    <dgm:cxn modelId="{09E0458F-9675-3B4D-AF86-D4236A05EEB7}" type="presParOf" srcId="{81631AE8-21E2-DA4F-9BAA-0CE25CE7D9A6}" destId="{2E37D9F5-EC93-9247-9B68-4EB16468DA94}" srcOrd="0" destOrd="0" presId="urn:microsoft.com/office/officeart/2005/8/layout/hierarchy1"/>
    <dgm:cxn modelId="{39276BF2-C55B-D44A-9809-5298BA814E9D}" type="presParOf" srcId="{81631AE8-21E2-DA4F-9BAA-0CE25CE7D9A6}" destId="{0EDF98DD-1B6C-0243-96FB-C57A2CB11045}" srcOrd="1" destOrd="0" presId="urn:microsoft.com/office/officeart/2005/8/layout/hierarchy1"/>
    <dgm:cxn modelId="{9E25E32F-AB89-4247-A402-D73012274BA9}" type="presParOf" srcId="{0EDF98DD-1B6C-0243-96FB-C57A2CB11045}" destId="{1B9638B3-CF94-3847-9A9B-7F45706F9040}" srcOrd="0" destOrd="0" presId="urn:microsoft.com/office/officeart/2005/8/layout/hierarchy1"/>
    <dgm:cxn modelId="{B3903582-A1AE-014A-8E2C-BB738EB48043}" type="presParOf" srcId="{1B9638B3-CF94-3847-9A9B-7F45706F9040}" destId="{2B5CF3FC-8423-AD4D-9971-01217858B133}" srcOrd="0" destOrd="0" presId="urn:microsoft.com/office/officeart/2005/8/layout/hierarchy1"/>
    <dgm:cxn modelId="{C185DF19-1610-4B42-944E-281C8FBAFEC9}" type="presParOf" srcId="{1B9638B3-CF94-3847-9A9B-7F45706F9040}" destId="{843ED565-4786-D94E-9661-1588AFA60240}" srcOrd="1" destOrd="0" presId="urn:microsoft.com/office/officeart/2005/8/layout/hierarchy1"/>
    <dgm:cxn modelId="{83CE5D3D-412B-6442-AC1F-29405DF2B8D7}" type="presParOf" srcId="{0EDF98DD-1B6C-0243-96FB-C57A2CB11045}" destId="{70EF30E5-2FF1-674D-B8FB-8D369FAFBF21}" srcOrd="1" destOrd="0" presId="urn:microsoft.com/office/officeart/2005/8/layout/hierarchy1"/>
    <dgm:cxn modelId="{070D9ABD-D07E-B74F-BEFF-4A2E92CE1D77}" type="presParOf" srcId="{5B864EC5-2931-904E-B689-98F82A1AF059}" destId="{92D1926D-3F57-B146-9CAC-BC4F28803746}" srcOrd="4" destOrd="0" presId="urn:microsoft.com/office/officeart/2005/8/layout/hierarchy1"/>
    <dgm:cxn modelId="{D2742A06-2EE7-1B49-AFEF-4BC01B4FB895}" type="presParOf" srcId="{5B864EC5-2931-904E-B689-98F82A1AF059}" destId="{9152E023-1A0D-B841-996F-72557509DC4A}" srcOrd="5" destOrd="0" presId="urn:microsoft.com/office/officeart/2005/8/layout/hierarchy1"/>
    <dgm:cxn modelId="{31F3D686-A534-4940-9C2C-725B7409AFA3}" type="presParOf" srcId="{9152E023-1A0D-B841-996F-72557509DC4A}" destId="{3C83F342-4993-5D4B-86E5-E6F180C5B394}" srcOrd="0" destOrd="0" presId="urn:microsoft.com/office/officeart/2005/8/layout/hierarchy1"/>
    <dgm:cxn modelId="{68C3A2E6-7F3E-5D44-900E-ECEE9B66FEDC}" type="presParOf" srcId="{3C83F342-4993-5D4B-86E5-E6F180C5B394}" destId="{DB8E144A-583F-7D41-8216-532C1EBD3E46}" srcOrd="0" destOrd="0" presId="urn:microsoft.com/office/officeart/2005/8/layout/hierarchy1"/>
    <dgm:cxn modelId="{66456C7C-C4D3-2942-BBBA-8B11764E4692}" type="presParOf" srcId="{3C83F342-4993-5D4B-86E5-E6F180C5B394}" destId="{B7BD303B-C404-2147-B1FA-B0ADAC9AA222}" srcOrd="1" destOrd="0" presId="urn:microsoft.com/office/officeart/2005/8/layout/hierarchy1"/>
    <dgm:cxn modelId="{82D220D7-3E60-6A4A-B560-6FA78CC9202C}" type="presParOf" srcId="{9152E023-1A0D-B841-996F-72557509DC4A}" destId="{100FE72B-912E-6B48-8D15-44EEE0AB0B40}" srcOrd="1" destOrd="0" presId="urn:microsoft.com/office/officeart/2005/8/layout/hierarchy1"/>
    <dgm:cxn modelId="{E836BC22-B3A4-9A47-980E-D59F962F51AE}" type="presParOf" srcId="{100FE72B-912E-6B48-8D15-44EEE0AB0B40}" destId="{A6B76BCF-3707-2743-81C1-A3EFF11C9F5E}" srcOrd="0" destOrd="0" presId="urn:microsoft.com/office/officeart/2005/8/layout/hierarchy1"/>
    <dgm:cxn modelId="{7662CA5A-7606-ED4A-99F6-9ADC9333BE0F}" type="presParOf" srcId="{100FE72B-912E-6B48-8D15-44EEE0AB0B40}" destId="{00E89E81-6CEE-FE4F-A31B-7491A134A35F}" srcOrd="1" destOrd="0" presId="urn:microsoft.com/office/officeart/2005/8/layout/hierarchy1"/>
    <dgm:cxn modelId="{4E87CEAB-709A-5B40-88F4-9B778506ACAE}" type="presParOf" srcId="{00E89E81-6CEE-FE4F-A31B-7491A134A35F}" destId="{C5574DA4-8DF2-7E4C-A4C8-DB4D85183EB3}" srcOrd="0" destOrd="0" presId="urn:microsoft.com/office/officeart/2005/8/layout/hierarchy1"/>
    <dgm:cxn modelId="{709E365C-3745-8042-B17C-68624EE2A9C1}" type="presParOf" srcId="{C5574DA4-8DF2-7E4C-A4C8-DB4D85183EB3}" destId="{607DB66E-12BF-C142-90E1-420F0519B5E4}" srcOrd="0" destOrd="0" presId="urn:microsoft.com/office/officeart/2005/8/layout/hierarchy1"/>
    <dgm:cxn modelId="{A49E75F9-BA4A-4846-A64A-A35B6D4E8841}" type="presParOf" srcId="{C5574DA4-8DF2-7E4C-A4C8-DB4D85183EB3}" destId="{DF316C40-1FA2-C043-AD56-54783F250E4F}" srcOrd="1" destOrd="0" presId="urn:microsoft.com/office/officeart/2005/8/layout/hierarchy1"/>
    <dgm:cxn modelId="{0D8BE78C-5128-AC47-A090-7D44382AEB0A}" type="presParOf" srcId="{00E89E81-6CEE-FE4F-A31B-7491A134A35F}" destId="{3C473154-D89A-CD42-A2EC-D77811863535}" srcOrd="1" destOrd="0" presId="urn:microsoft.com/office/officeart/2005/8/layout/hierarchy1"/>
    <dgm:cxn modelId="{4B428308-F90B-9449-A449-468D50DD3444}" type="presParOf" srcId="{5B864EC5-2931-904E-B689-98F82A1AF059}" destId="{8D434737-A38A-D34A-8FEE-259A2814AE1B}" srcOrd="6" destOrd="0" presId="urn:microsoft.com/office/officeart/2005/8/layout/hierarchy1"/>
    <dgm:cxn modelId="{4C562986-75A6-BB43-84E2-7D9BCF38A255}" type="presParOf" srcId="{5B864EC5-2931-904E-B689-98F82A1AF059}" destId="{8731F709-DE77-9044-82B5-8A4839368E73}" srcOrd="7" destOrd="0" presId="urn:microsoft.com/office/officeart/2005/8/layout/hierarchy1"/>
    <dgm:cxn modelId="{1BCF7B43-01EA-CF46-9A0D-C5BEAD648AF8}" type="presParOf" srcId="{8731F709-DE77-9044-82B5-8A4839368E73}" destId="{1BAF98A2-4008-B344-BD1E-C2780DB33A12}" srcOrd="0" destOrd="0" presId="urn:microsoft.com/office/officeart/2005/8/layout/hierarchy1"/>
    <dgm:cxn modelId="{1CB82C5D-D2B0-054D-AB1F-2777A0290417}" type="presParOf" srcId="{1BAF98A2-4008-B344-BD1E-C2780DB33A12}" destId="{12BA1163-A14F-A444-8B99-847C53FCAE5A}" srcOrd="0" destOrd="0" presId="urn:microsoft.com/office/officeart/2005/8/layout/hierarchy1"/>
    <dgm:cxn modelId="{3582FA64-A98A-8E48-B042-E088AEB02C39}" type="presParOf" srcId="{1BAF98A2-4008-B344-BD1E-C2780DB33A12}" destId="{9877F4ED-A406-2441-BE62-315E7B2B59BF}" srcOrd="1" destOrd="0" presId="urn:microsoft.com/office/officeart/2005/8/layout/hierarchy1"/>
    <dgm:cxn modelId="{4459058B-5ECF-E34F-BA30-E3C4EFC7C3A0}" type="presParOf" srcId="{8731F709-DE77-9044-82B5-8A4839368E73}" destId="{892EEA4A-3334-954C-B6E4-912A7F99F23B}" srcOrd="1" destOrd="0" presId="urn:microsoft.com/office/officeart/2005/8/layout/hierarchy1"/>
    <dgm:cxn modelId="{BB8CC499-24D9-9842-8A3E-E64FD9CF6EAC}" type="presParOf" srcId="{892EEA4A-3334-954C-B6E4-912A7F99F23B}" destId="{597071F4-F1EF-9A4D-9059-82EEB306859F}" srcOrd="0" destOrd="0" presId="urn:microsoft.com/office/officeart/2005/8/layout/hierarchy1"/>
    <dgm:cxn modelId="{28382AC8-9EFB-DA44-A386-376EB9C13F19}" type="presParOf" srcId="{892EEA4A-3334-954C-B6E4-912A7F99F23B}" destId="{77B22100-65BA-5A4E-A977-B2F97997C70E}" srcOrd="1" destOrd="0" presId="urn:microsoft.com/office/officeart/2005/8/layout/hierarchy1"/>
    <dgm:cxn modelId="{BCF7F67F-9087-5149-8D7D-D67C79DAA35D}" type="presParOf" srcId="{77B22100-65BA-5A4E-A977-B2F97997C70E}" destId="{ED72BC5C-013D-4C40-8330-17F73ECF9F21}" srcOrd="0" destOrd="0" presId="urn:microsoft.com/office/officeart/2005/8/layout/hierarchy1"/>
    <dgm:cxn modelId="{CF663939-8048-C147-907D-F27455718A86}" type="presParOf" srcId="{ED72BC5C-013D-4C40-8330-17F73ECF9F21}" destId="{7DBB8A87-106E-3342-AEB3-7462967C9EEA}" srcOrd="0" destOrd="0" presId="urn:microsoft.com/office/officeart/2005/8/layout/hierarchy1"/>
    <dgm:cxn modelId="{FEA64611-A0A5-0C49-B488-A97734CE448F}" type="presParOf" srcId="{ED72BC5C-013D-4C40-8330-17F73ECF9F21}" destId="{485C4D12-E143-994D-81A0-F2C0943A8175}" srcOrd="1" destOrd="0" presId="urn:microsoft.com/office/officeart/2005/8/layout/hierarchy1"/>
    <dgm:cxn modelId="{3982EB69-2F1E-FA41-AE17-0F6FA820BEB6}" type="presParOf" srcId="{77B22100-65BA-5A4E-A977-B2F97997C70E}" destId="{5350BC79-26BA-954B-9C13-7E44BDAE41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071F4-F1EF-9A4D-9059-82EEB306859F}">
      <dsp:nvSpPr>
        <dsp:cNvPr id="0" name=""/>
        <dsp:cNvSpPr/>
      </dsp:nvSpPr>
      <dsp:spPr>
        <a:xfrm>
          <a:off x="8194238" y="2619731"/>
          <a:ext cx="91440" cy="487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6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434737-A38A-D34A-8FEE-259A2814AE1B}">
      <dsp:nvSpPr>
        <dsp:cNvPr id="0" name=""/>
        <dsp:cNvSpPr/>
      </dsp:nvSpPr>
      <dsp:spPr>
        <a:xfrm>
          <a:off x="5164607" y="1066678"/>
          <a:ext cx="3075350" cy="487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464"/>
              </a:lnTo>
              <a:lnTo>
                <a:pt x="3075350" y="332464"/>
              </a:lnTo>
              <a:lnTo>
                <a:pt x="3075350" y="48786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76BCF-3707-2743-81C1-A3EFF11C9F5E}">
      <dsp:nvSpPr>
        <dsp:cNvPr id="0" name=""/>
        <dsp:cNvSpPr/>
      </dsp:nvSpPr>
      <dsp:spPr>
        <a:xfrm>
          <a:off x="6144004" y="2619731"/>
          <a:ext cx="91440" cy="487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6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1926D-3F57-B146-9CAC-BC4F28803746}">
      <dsp:nvSpPr>
        <dsp:cNvPr id="0" name=""/>
        <dsp:cNvSpPr/>
      </dsp:nvSpPr>
      <dsp:spPr>
        <a:xfrm>
          <a:off x="5164607" y="1066678"/>
          <a:ext cx="1025116" cy="487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464"/>
              </a:lnTo>
              <a:lnTo>
                <a:pt x="1025116" y="332464"/>
              </a:lnTo>
              <a:lnTo>
                <a:pt x="1025116" y="48786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7D9F5-EC93-9247-9B68-4EB16468DA94}">
      <dsp:nvSpPr>
        <dsp:cNvPr id="0" name=""/>
        <dsp:cNvSpPr/>
      </dsp:nvSpPr>
      <dsp:spPr>
        <a:xfrm>
          <a:off x="4093770" y="2619731"/>
          <a:ext cx="91440" cy="487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6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597EDB-6E5C-AC41-8017-8F1B97ED7001}">
      <dsp:nvSpPr>
        <dsp:cNvPr id="0" name=""/>
        <dsp:cNvSpPr/>
      </dsp:nvSpPr>
      <dsp:spPr>
        <a:xfrm>
          <a:off x="4139490" y="1066678"/>
          <a:ext cx="1025116" cy="487862"/>
        </a:xfrm>
        <a:custGeom>
          <a:avLst/>
          <a:gdLst/>
          <a:ahLst/>
          <a:cxnLst/>
          <a:rect l="0" t="0" r="0" b="0"/>
          <a:pathLst>
            <a:path>
              <a:moveTo>
                <a:pt x="1025116" y="0"/>
              </a:moveTo>
              <a:lnTo>
                <a:pt x="1025116" y="332464"/>
              </a:lnTo>
              <a:lnTo>
                <a:pt x="0" y="332464"/>
              </a:lnTo>
              <a:lnTo>
                <a:pt x="0" y="48786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A604F1-097E-2C41-81C2-EE646EA9CF42}">
      <dsp:nvSpPr>
        <dsp:cNvPr id="0" name=""/>
        <dsp:cNvSpPr/>
      </dsp:nvSpPr>
      <dsp:spPr>
        <a:xfrm>
          <a:off x="2043536" y="2619731"/>
          <a:ext cx="91440" cy="4878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786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2EACC-B1E2-B245-A9D6-08D23CBB2E1C}">
      <dsp:nvSpPr>
        <dsp:cNvPr id="0" name=""/>
        <dsp:cNvSpPr/>
      </dsp:nvSpPr>
      <dsp:spPr>
        <a:xfrm>
          <a:off x="2089256" y="1066678"/>
          <a:ext cx="3075350" cy="487862"/>
        </a:xfrm>
        <a:custGeom>
          <a:avLst/>
          <a:gdLst/>
          <a:ahLst/>
          <a:cxnLst/>
          <a:rect l="0" t="0" r="0" b="0"/>
          <a:pathLst>
            <a:path>
              <a:moveTo>
                <a:pt x="3075350" y="0"/>
              </a:moveTo>
              <a:lnTo>
                <a:pt x="3075350" y="332464"/>
              </a:lnTo>
              <a:lnTo>
                <a:pt x="0" y="332464"/>
              </a:lnTo>
              <a:lnTo>
                <a:pt x="0" y="48786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0F3BF-B7DE-D946-9808-14CAEB467F6A}">
      <dsp:nvSpPr>
        <dsp:cNvPr id="0" name=""/>
        <dsp:cNvSpPr/>
      </dsp:nvSpPr>
      <dsp:spPr>
        <a:xfrm>
          <a:off x="4325875" y="1489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5437DE-CF8B-7E4C-A97C-2FFC863853F1}">
      <dsp:nvSpPr>
        <dsp:cNvPr id="0" name=""/>
        <dsp:cNvSpPr/>
      </dsp:nvSpPr>
      <dsp:spPr>
        <a:xfrm>
          <a:off x="4512260" y="178554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Hemoptysis</a:t>
          </a:r>
          <a:endParaRPr lang="en-US" sz="1200" kern="1200" dirty="0"/>
        </a:p>
      </dsp:txBody>
      <dsp:txXfrm>
        <a:off x="4543458" y="209752"/>
        <a:ext cx="1615068" cy="1002793"/>
      </dsp:txXfrm>
    </dsp:sp>
    <dsp:sp modelId="{5D3B9569-9A03-794B-8F90-557EA4B5D4FB}">
      <dsp:nvSpPr>
        <dsp:cNvPr id="0" name=""/>
        <dsp:cNvSpPr/>
      </dsp:nvSpPr>
      <dsp:spPr>
        <a:xfrm>
          <a:off x="1250524" y="1554541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EA6EE0-80C4-BE47-8700-D812AF9F7464}">
      <dsp:nvSpPr>
        <dsp:cNvPr id="0" name=""/>
        <dsp:cNvSpPr/>
      </dsp:nvSpPr>
      <dsp:spPr>
        <a:xfrm>
          <a:off x="1436909" y="1731606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Airway</a:t>
          </a:r>
          <a:endParaRPr lang="en-US" sz="1200" kern="1200" dirty="0"/>
        </a:p>
      </dsp:txBody>
      <dsp:txXfrm>
        <a:off x="1468107" y="1762804"/>
        <a:ext cx="1615068" cy="1002793"/>
      </dsp:txXfrm>
    </dsp:sp>
    <dsp:sp modelId="{F9AF8449-8A90-384D-AFC6-5437AEA6A047}">
      <dsp:nvSpPr>
        <dsp:cNvPr id="0" name=""/>
        <dsp:cNvSpPr/>
      </dsp:nvSpPr>
      <dsp:spPr>
        <a:xfrm>
          <a:off x="1250524" y="3107593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267D1-04D9-5443-99A2-27E67952988A}">
      <dsp:nvSpPr>
        <dsp:cNvPr id="0" name=""/>
        <dsp:cNvSpPr/>
      </dsp:nvSpPr>
      <dsp:spPr>
        <a:xfrm>
          <a:off x="1436909" y="328465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Bronchitis</a:t>
          </a:r>
          <a:br>
            <a:rPr lang="en-US" sz="1200" kern="1200" dirty="0"/>
          </a:br>
          <a:r>
            <a:rPr lang="en-US" sz="1200" kern="1200" dirty="0"/>
            <a:t>- Bronchiectasis</a:t>
          </a:r>
          <a:br>
            <a:rPr lang="en-US" sz="1200" kern="1200" dirty="0"/>
          </a:br>
          <a:r>
            <a:rPr lang="en-US" sz="1200" kern="1200" dirty="0"/>
            <a:t>- Malignancy</a:t>
          </a:r>
          <a:br>
            <a:rPr lang="en-US" sz="1200" kern="1200" dirty="0"/>
          </a:br>
          <a:r>
            <a:rPr lang="en-US" sz="1200" kern="1200" dirty="0"/>
            <a:t>- Foreign body</a:t>
          </a:r>
          <a:br>
            <a:rPr lang="en-US" sz="1200" kern="1200" dirty="0"/>
          </a:br>
          <a:r>
            <a:rPr lang="en-US" sz="1200" kern="1200" dirty="0"/>
            <a:t>- Iatrogenic</a:t>
          </a:r>
        </a:p>
      </dsp:txBody>
      <dsp:txXfrm>
        <a:off x="1468107" y="3315857"/>
        <a:ext cx="1615068" cy="1002793"/>
      </dsp:txXfrm>
    </dsp:sp>
    <dsp:sp modelId="{2ADF4ECE-A044-5144-8CBF-07B27D39B613}">
      <dsp:nvSpPr>
        <dsp:cNvPr id="0" name=""/>
        <dsp:cNvSpPr/>
      </dsp:nvSpPr>
      <dsp:spPr>
        <a:xfrm>
          <a:off x="3300758" y="1554541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AFC3CA-A0A3-124D-8E14-CD81C8C107F0}">
      <dsp:nvSpPr>
        <dsp:cNvPr id="0" name=""/>
        <dsp:cNvSpPr/>
      </dsp:nvSpPr>
      <dsp:spPr>
        <a:xfrm>
          <a:off x="3487143" y="1731606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Parenchyma</a:t>
          </a:r>
          <a:endParaRPr lang="en-US" sz="1200" kern="1200" dirty="0"/>
        </a:p>
      </dsp:txBody>
      <dsp:txXfrm>
        <a:off x="3518341" y="1762804"/>
        <a:ext cx="1615068" cy="1002793"/>
      </dsp:txXfrm>
    </dsp:sp>
    <dsp:sp modelId="{2B5CF3FC-8423-AD4D-9971-01217858B133}">
      <dsp:nvSpPr>
        <dsp:cNvPr id="0" name=""/>
        <dsp:cNvSpPr/>
      </dsp:nvSpPr>
      <dsp:spPr>
        <a:xfrm>
          <a:off x="3300758" y="3107593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3ED565-4786-D94E-9661-1588AFA60240}">
      <dsp:nvSpPr>
        <dsp:cNvPr id="0" name=""/>
        <dsp:cNvSpPr/>
      </dsp:nvSpPr>
      <dsp:spPr>
        <a:xfrm>
          <a:off x="3487143" y="328465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Pneumonia (necrotizing)</a:t>
          </a:r>
          <a:br>
            <a:rPr lang="en-US" sz="1200" kern="1200" dirty="0"/>
          </a:br>
          <a:r>
            <a:rPr lang="en-US" sz="1200" kern="1200" dirty="0"/>
            <a:t>- Lung abscess</a:t>
          </a:r>
          <a:br>
            <a:rPr lang="en-US" sz="1200" kern="1200" dirty="0"/>
          </a:br>
          <a:r>
            <a:rPr lang="en-US" sz="1200" kern="1200" dirty="0"/>
            <a:t>- TB</a:t>
          </a:r>
          <a:br>
            <a:rPr lang="en-US" sz="1200" kern="1200" dirty="0"/>
          </a:br>
          <a:r>
            <a:rPr lang="en-US" sz="1200" kern="1200" dirty="0"/>
            <a:t>- Mycetoma/fungal</a:t>
          </a:r>
        </a:p>
      </dsp:txBody>
      <dsp:txXfrm>
        <a:off x="3518341" y="3315857"/>
        <a:ext cx="1615068" cy="1002793"/>
      </dsp:txXfrm>
    </dsp:sp>
    <dsp:sp modelId="{DB8E144A-583F-7D41-8216-532C1EBD3E46}">
      <dsp:nvSpPr>
        <dsp:cNvPr id="0" name=""/>
        <dsp:cNvSpPr/>
      </dsp:nvSpPr>
      <dsp:spPr>
        <a:xfrm>
          <a:off x="5350992" y="1554541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BD303B-C404-2147-B1FA-B0ADAC9AA222}">
      <dsp:nvSpPr>
        <dsp:cNvPr id="0" name=""/>
        <dsp:cNvSpPr/>
      </dsp:nvSpPr>
      <dsp:spPr>
        <a:xfrm>
          <a:off x="5537377" y="1731606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Vascular</a:t>
          </a:r>
          <a:endParaRPr lang="en-US" sz="1200" kern="1200" dirty="0"/>
        </a:p>
      </dsp:txBody>
      <dsp:txXfrm>
        <a:off x="5568575" y="1762804"/>
        <a:ext cx="1615068" cy="1002793"/>
      </dsp:txXfrm>
    </dsp:sp>
    <dsp:sp modelId="{607DB66E-12BF-C142-90E1-420F0519B5E4}">
      <dsp:nvSpPr>
        <dsp:cNvPr id="0" name=""/>
        <dsp:cNvSpPr/>
      </dsp:nvSpPr>
      <dsp:spPr>
        <a:xfrm>
          <a:off x="5350992" y="3107593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316C40-1FA2-C043-AD56-54783F250E4F}">
      <dsp:nvSpPr>
        <dsp:cNvPr id="0" name=""/>
        <dsp:cNvSpPr/>
      </dsp:nvSpPr>
      <dsp:spPr>
        <a:xfrm>
          <a:off x="5537377" y="328465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PE</a:t>
          </a:r>
          <a:br>
            <a:rPr lang="en-US" sz="1200" kern="1200" dirty="0"/>
          </a:br>
          <a:r>
            <a:rPr lang="en-US" sz="1200" kern="1200" dirty="0"/>
            <a:t>- CHF</a:t>
          </a:r>
          <a:br>
            <a:rPr lang="en-US" sz="1200" kern="1200" dirty="0"/>
          </a:br>
          <a:r>
            <a:rPr lang="en-US" sz="1200" kern="1200" dirty="0"/>
            <a:t>- Vasculitis / SLE</a:t>
          </a:r>
          <a:br>
            <a:rPr lang="en-US" sz="1200" kern="1200" dirty="0"/>
          </a:br>
          <a:r>
            <a:rPr lang="en-US" sz="1200" kern="1200" dirty="0"/>
            <a:t>- Valvular disease</a:t>
          </a:r>
        </a:p>
      </dsp:txBody>
      <dsp:txXfrm>
        <a:off x="5568575" y="3315857"/>
        <a:ext cx="1615068" cy="1002793"/>
      </dsp:txXfrm>
    </dsp:sp>
    <dsp:sp modelId="{12BA1163-A14F-A444-8B99-847C53FCAE5A}">
      <dsp:nvSpPr>
        <dsp:cNvPr id="0" name=""/>
        <dsp:cNvSpPr/>
      </dsp:nvSpPr>
      <dsp:spPr>
        <a:xfrm>
          <a:off x="7401226" y="1554541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7F4ED-A406-2441-BE62-315E7B2B59BF}">
      <dsp:nvSpPr>
        <dsp:cNvPr id="0" name=""/>
        <dsp:cNvSpPr/>
      </dsp:nvSpPr>
      <dsp:spPr>
        <a:xfrm>
          <a:off x="7587611" y="1731606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Other</a:t>
          </a:r>
          <a:endParaRPr lang="en-US" sz="1200" kern="1200" dirty="0"/>
        </a:p>
      </dsp:txBody>
      <dsp:txXfrm>
        <a:off x="7618809" y="1762804"/>
        <a:ext cx="1615068" cy="1002793"/>
      </dsp:txXfrm>
    </dsp:sp>
    <dsp:sp modelId="{7DBB8A87-106E-3342-AEB3-7462967C9EEA}">
      <dsp:nvSpPr>
        <dsp:cNvPr id="0" name=""/>
        <dsp:cNvSpPr/>
      </dsp:nvSpPr>
      <dsp:spPr>
        <a:xfrm>
          <a:off x="7401226" y="3107593"/>
          <a:ext cx="1677464" cy="1065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5C4D12-E143-994D-81A0-F2C0943A8175}">
      <dsp:nvSpPr>
        <dsp:cNvPr id="0" name=""/>
        <dsp:cNvSpPr/>
      </dsp:nvSpPr>
      <dsp:spPr>
        <a:xfrm>
          <a:off x="7587611" y="3284659"/>
          <a:ext cx="1677464" cy="10651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Bleeding disorder</a:t>
          </a:r>
          <a:br>
            <a:rPr lang="en-US" sz="1200" kern="1200" dirty="0"/>
          </a:br>
          <a:r>
            <a:rPr lang="en-US" sz="1200" kern="1200" dirty="0"/>
            <a:t>- Trauma</a:t>
          </a:r>
          <a:br>
            <a:rPr lang="en-US" sz="1200" kern="1200" dirty="0"/>
          </a:br>
          <a:r>
            <a:rPr lang="en-US" sz="1200" kern="1200" dirty="0"/>
            <a:t>- Catamenial </a:t>
          </a:r>
          <a:br>
            <a:rPr lang="en-US" sz="1200" kern="1200" dirty="0"/>
          </a:br>
          <a:r>
            <a:rPr lang="en-US" sz="1200" kern="1200" dirty="0"/>
            <a:t>- Drugs/toxins</a:t>
          </a:r>
        </a:p>
      </dsp:txBody>
      <dsp:txXfrm>
        <a:off x="7618809" y="3315857"/>
        <a:ext cx="1615068" cy="100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AB7CF-3CDC-B84D-9259-9B1A0CE0CF84}" type="datetimeFigureOut">
              <a:rPr lang="en-US" smtClean="0"/>
              <a:t>8/24/21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CD4FF-757F-614C-99DD-729FF5BE0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2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Solid and </a:t>
            </a:r>
            <a:r>
              <a:rPr lang="en-US" dirty="0" err="1"/>
              <a:t>groundglass</a:t>
            </a:r>
            <a:r>
              <a:rPr lang="en-US" dirty="0"/>
              <a:t> nodular opacities in the bilateral lungs in random distribution with associated intralobular septal thickening.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1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Solid and </a:t>
            </a:r>
            <a:r>
              <a:rPr lang="en-US" dirty="0" err="1"/>
              <a:t>groundglass</a:t>
            </a:r>
            <a:r>
              <a:rPr lang="en-US" dirty="0"/>
              <a:t> nodular opacities in the bilateral lungs in random distribution with associated intralobular septal thickening. Differential diagnosis includes hematogenous dissemination of infection or malignancy as well as vasculitis (especially Wegener)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96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Hematemesis - </a:t>
            </a:r>
            <a:r>
              <a:rPr lang="en-US" dirty="0" err="1"/>
              <a:t>a/w</a:t>
            </a:r>
            <a:r>
              <a:rPr lang="en-US" dirty="0"/>
              <a:t> N/V, known liver or GI disease, brown/coffee ground</a:t>
            </a:r>
          </a:p>
          <a:p>
            <a:r>
              <a:rPr lang="en-US" dirty="0"/>
              <a:t>Hemoptysis – frothy, bright pink, known lung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1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Single-lung ventilation: ventilate good lung, protect from spilling from bad lung (R lung bleeding, intubate left lung)</a:t>
            </a:r>
          </a:p>
          <a:p>
            <a:r>
              <a:rPr lang="en-US" dirty="0"/>
              <a:t>Double-lumen ventilation: risk of malposition or repositioned with movement/cough, need to use small </a:t>
            </a:r>
            <a:r>
              <a:rPr lang="en-US" dirty="0" err="1"/>
              <a:t>bronch</a:t>
            </a:r>
            <a:endParaRPr lang="en-US" dirty="0"/>
          </a:p>
          <a:p>
            <a:r>
              <a:rPr lang="en-US" dirty="0"/>
              <a:t>Balloon tamponade via working channel of </a:t>
            </a:r>
            <a:r>
              <a:rPr lang="en-US" dirty="0" err="1"/>
              <a:t>bronch</a:t>
            </a:r>
            <a:endParaRPr lang="en-US" dirty="0"/>
          </a:p>
          <a:p>
            <a:r>
              <a:rPr lang="en-US" dirty="0"/>
              <a:t>Endobronchial blockers via ETT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58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Catamenial: intrathoracic endometriosis, recurrent </a:t>
            </a:r>
            <a:r>
              <a:rPr lang="en-US" dirty="0" err="1"/>
              <a:t>a/w</a:t>
            </a:r>
            <a:r>
              <a:rPr lang="en-US" dirty="0"/>
              <a:t> menses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79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Hx </a:t>
            </a:r>
          </a:p>
          <a:p>
            <a:pPr lvl="1"/>
            <a:r>
              <a:rPr lang="en-US" dirty="0"/>
              <a:t>Smoking history, including vape</a:t>
            </a:r>
          </a:p>
          <a:p>
            <a:pPr lvl="1"/>
            <a:r>
              <a:rPr lang="en-US" dirty="0"/>
              <a:t>Hx of bleeding disorder</a:t>
            </a:r>
          </a:p>
          <a:p>
            <a:pPr lvl="1"/>
            <a:r>
              <a:rPr lang="en-US" dirty="0"/>
              <a:t>NSAIDs/antiplatelet/anticoagulation</a:t>
            </a:r>
          </a:p>
          <a:p>
            <a:pPr lvl="1"/>
            <a:r>
              <a:rPr lang="en-US" dirty="0"/>
              <a:t>Immobility, cancer, recent surgery</a:t>
            </a:r>
          </a:p>
          <a:p>
            <a:pPr lvl="1"/>
            <a:r>
              <a:rPr lang="en-US" dirty="0"/>
              <a:t>Systemic </a:t>
            </a:r>
            <a:r>
              <a:rPr lang="en-US" dirty="0" err="1"/>
              <a:t>sx</a:t>
            </a:r>
            <a:r>
              <a:rPr lang="en-US" dirty="0"/>
              <a:t> – rash, arthralgia, hematuria </a:t>
            </a:r>
          </a:p>
          <a:p>
            <a:pPr lvl="1"/>
            <a:r>
              <a:rPr lang="en-US" dirty="0"/>
              <a:t>Recent thoracic procedure </a:t>
            </a:r>
          </a:p>
          <a:p>
            <a:pPr lvl="1"/>
            <a:r>
              <a:rPr lang="en-US" dirty="0"/>
              <a:t>Exposure to TB, asbestos, or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76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C-</a:t>
            </a:r>
            <a:r>
              <a:rPr lang="en-US" dirty="0" err="1"/>
              <a:t>anca</a:t>
            </a:r>
            <a:r>
              <a:rPr lang="en-US" dirty="0"/>
              <a:t>: uniform cytoplasmic staining, nucleus = dark, cytoplasm = green</a:t>
            </a:r>
          </a:p>
          <a:p>
            <a:r>
              <a:rPr lang="en-US" dirty="0"/>
              <a:t>p-</a:t>
            </a:r>
            <a:r>
              <a:rPr lang="en-US" dirty="0" err="1"/>
              <a:t>anca</a:t>
            </a:r>
            <a:r>
              <a:rPr lang="en-US" dirty="0"/>
              <a:t>: perinuclear staining with nuclear extension, parts of both nucleus and cytoplasm stains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60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2008 case series with 10 cases</a:t>
            </a:r>
          </a:p>
          <a:p>
            <a:r>
              <a:rPr lang="en-US" dirty="0"/>
              <a:t>Prelim read: LM &gt; 30 gloms sampled, 20 with both cellular and fibrous crescents and 10 globally sclerosed. No mesangial proliferation. All consistent with </a:t>
            </a:r>
            <a:r>
              <a:rPr lang="en-US" dirty="0" err="1"/>
              <a:t>pauci</a:t>
            </a:r>
            <a:r>
              <a:rPr lang="en-US" dirty="0"/>
              <a:t> immune crescentic GN. </a:t>
            </a:r>
            <a:endParaRPr lang="en-US" sz="1050" dirty="0"/>
          </a:p>
          <a:p>
            <a:r>
              <a:rPr lang="en-US" dirty="0"/>
              <a:t>- However, IF also shows full house staining. Given her presentation, and lack of other lupus like </a:t>
            </a:r>
            <a:r>
              <a:rPr lang="en-US" dirty="0" err="1"/>
              <a:t>sx's</a:t>
            </a:r>
            <a:r>
              <a:rPr lang="en-US" dirty="0"/>
              <a:t>, unifying diagnosis would be </a:t>
            </a:r>
            <a:r>
              <a:rPr lang="en-US" dirty="0" err="1"/>
              <a:t>pauciimmune</a:t>
            </a:r>
            <a:r>
              <a:rPr lang="en-US" dirty="0"/>
              <a:t> GN with lupus ab overlap. Await EM and serologies.</a:t>
            </a:r>
            <a:endParaRPr lang="en-US" sz="10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88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Pulse steroids 500mg IV </a:t>
            </a:r>
            <a:r>
              <a:rPr lang="en-US" dirty="0" err="1"/>
              <a:t>qd</a:t>
            </a:r>
            <a:r>
              <a:rPr lang="en-US" dirty="0"/>
              <a:t> x 3 (8/18-20)</a:t>
            </a:r>
            <a:endParaRPr lang="en-US" sz="1050" dirty="0"/>
          </a:p>
          <a:p>
            <a:r>
              <a:rPr lang="en-US" dirty="0"/>
              <a:t>- prednisone 1mg/kg/day ~60mg daily </a:t>
            </a:r>
            <a:endParaRPr lang="en-US" sz="1050" dirty="0"/>
          </a:p>
          <a:p>
            <a:r>
              <a:rPr lang="en-US" dirty="0"/>
              <a:t>- plan for rituximab infusion weekly for 4 weeks (received first dose 8/20)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CD4FF-757F-614C-99DD-729FF5BE0C7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9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4E7EA-D4F4-C149-8829-336B1DE43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44802-0ECD-1F46-A581-A0907A134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D8E58-815A-714F-8D26-706BD3BB0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642F5-BB7A-F04D-AE99-074232BBF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09031-7EF0-DB46-B13E-816E8AD3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5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A4B6-82F3-0C48-8760-F88BBBD9B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B5CD5-DB1D-1C41-8FEE-76C38A91F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5D826-2F4E-BF48-84B6-AF71B24D7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9C6EC-BE44-4D4B-ABA2-87FEB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BA6F4-B85F-0945-B1A2-39421D7E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1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16043-2CC2-0244-9E02-6282B437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7548D-191F-D64D-A46F-F3942D9B5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D2A4C-D5E0-E742-BCB3-A1A914659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DE114-EE01-D847-963F-67637EA8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8227C-D551-C44E-98FD-6C2040C8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101EF-950B-844E-8322-910F76B6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C3BBC-59CE-9A48-8F53-6BA28468D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DCC61-CF1F-8547-8248-7E073AD23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A27BB-F77E-A74E-BC95-1B908E37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1E5E2-F181-9949-8530-2B752D713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6A35D-E23E-4E4A-B07B-3EA03634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A95EB-7634-DC41-B22B-AE41B0B6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1CD7C-128A-D143-86C3-5894DF161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8F9C7-4197-8540-B1CF-8976ACA2E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EB28D6-8651-2B4B-A6FE-9FE444BA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8B1B7C-0224-984A-BF2D-5E368DF61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CC3990-C585-F84A-8FCB-D67E920F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64BCB-3E9E-4244-B002-AFBE6466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0FB212-1C20-474B-A95B-C28D64FF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CD06-0012-414C-A05B-16C887D0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CF1EED-57A3-0B48-8181-9AB16AE2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E7D2E-B2B3-7D4F-9161-B2A4D1A29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10057-0ABC-0C44-AF21-D9307152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71B37A-2B95-484E-B214-14D5D13A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D18DC1-1A22-6643-BD7A-F5766BDA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034B-3C05-2944-8B06-88949493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2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63A1E-0CED-9F46-86F1-5C1CDC22F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F17A-59A0-274D-8017-65C33E8F8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EF154-9BEC-C340-83A2-50200C506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4F5EBD-B8C2-3144-A8B9-CC933391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8C310C-BC17-AA43-AB9E-EE231D90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3B1DE-8424-E24C-8298-B6654803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C172-C9A2-534C-A554-E2BB1DB1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7EED7-3118-E246-9103-6A0434955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D2A76-67AF-AD42-AF52-8F4D8A91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DF659-74A1-264E-B6B2-4FA1C135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F8889-4CA2-844A-93EB-2787D70CA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65838-7600-A14F-9DBF-5D74A96B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9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277B-44F6-934D-8CC1-E2ABE678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6AEE59-D22F-8C4D-86DA-653BB084C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C1C06-A564-E749-8F4E-4D9DB98F8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493F8-D0CB-3441-B9A7-F4B5F6A7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FD37C-E666-3342-AD63-B9EC4BC8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0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9CCB3-594F-7040-B29D-BE2AA00CC8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59379-E5F1-884A-80E9-E543DAFB6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047A3-63ED-6D43-811F-F32EE2C0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D0EE5-F298-A64B-86D4-AA36F07D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B639A-E338-3949-983B-EEB4825E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7F346C-8701-B446-BDB8-56D2F4E7A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5EA29-B5C3-0442-910E-CDC40D86C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8B5A0-9DF6-D041-80D4-1CD068309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9878B-3DD6-DA43-8A43-D9B862A669E6}" type="datetimeFigureOut">
              <a:rPr lang="en-US" smtClean="0"/>
              <a:t>8/24/21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49395-54DC-D143-9C7A-B6CCC6ABA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8E9B9-D9AE-224C-A0F9-E1DFE6A69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603CA-71F3-FA4C-A0F1-FE99BD6C3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3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D0581B61-EB9C-4FED-8E62-AE74FB0BC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9198901-5716-4C59-8560-9B4B17388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1765" y="0"/>
            <a:ext cx="10950698" cy="6858000"/>
            <a:chOff x="591765" y="0"/>
            <a:chExt cx="10950698" cy="68580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1D91B2F-0B68-466B-871D-2350F92FA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4" y="0"/>
              <a:ext cx="10399454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FF7C94E-23C0-4A3B-8021-55058EF02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52814" y="0"/>
              <a:ext cx="2778659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516DB1-0E43-4D56-A51D-F8C67939D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46711" y="0"/>
              <a:ext cx="2664398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7958EA7-5F20-4E68-8089-D99DC0CC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91765" y="0"/>
              <a:ext cx="2590095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9DFFEF3-1EED-4606-884B-6908880F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86345" y="0"/>
              <a:ext cx="2556118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71AA3B-A5D4-F542-971F-67173FAA0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8847" y="3912041"/>
            <a:ext cx="8394306" cy="1396053"/>
          </a:xfrm>
        </p:spPr>
        <p:txBody>
          <a:bodyPr anchor="b">
            <a:normAutofit/>
          </a:bodyPr>
          <a:lstStyle/>
          <a:p>
            <a:r>
              <a:rPr lang="en-US"/>
              <a:t>Hemoptysis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0B657-9C8A-514F-891F-4DC58736D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9375" y="5308096"/>
            <a:ext cx="6953250" cy="862394"/>
          </a:xfrm>
        </p:spPr>
        <p:txBody>
          <a:bodyPr anchor="t">
            <a:normAutofit/>
          </a:bodyPr>
          <a:lstStyle/>
          <a:p>
            <a:r>
              <a:rPr lang="en-US" dirty="0"/>
              <a:t>Rainy Zhang, PGY-3</a:t>
            </a:r>
          </a:p>
        </p:txBody>
      </p:sp>
      <p:pic>
        <p:nvPicPr>
          <p:cNvPr id="8196" name="Picture 4" descr="Hemoptysis: Definition, Causes &amp; Treatment - Video &amp; Lesson Transcript |  Study.com">
            <a:extLst>
              <a:ext uri="{FF2B5EF4-FFF2-40B4-BE49-F238E27FC236}">
                <a16:creationId xmlns:a16="http://schemas.microsoft.com/office/drawing/2014/main" id="{FE2F7582-7535-704F-8D06-C0F9908FD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0" t="22396" r="22364"/>
          <a:stretch/>
        </p:blipFill>
        <p:spPr bwMode="auto">
          <a:xfrm>
            <a:off x="5240694" y="2362135"/>
            <a:ext cx="1710611" cy="153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77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281B4-D4DF-804F-AFE3-16FF7FB7E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F6143-1B0C-1E47-AC50-6F92449B0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43YO Hispanic woman with history of COVID+ in 11/2020, s/p vaccination, presents with LLQ pain </a:t>
            </a:r>
            <a:r>
              <a:rPr lang="en-US" sz="2000" dirty="0" err="1"/>
              <a:t>a/w</a:t>
            </a:r>
            <a:r>
              <a:rPr lang="en-US" sz="2000" dirty="0"/>
              <a:t> diarrhea and vomiting x 2 days</a:t>
            </a:r>
          </a:p>
          <a:p>
            <a:r>
              <a:rPr lang="en-US" sz="2000" dirty="0"/>
              <a:t>Also report hx of </a:t>
            </a:r>
            <a:r>
              <a:rPr lang="en-US" sz="2000" dirty="0">
                <a:solidFill>
                  <a:srgbClr val="FF0000"/>
                </a:solidFill>
              </a:rPr>
              <a:t>chronic sinus congestion </a:t>
            </a:r>
            <a:r>
              <a:rPr lang="en-US" sz="2000" dirty="0"/>
              <a:t>and 1 month of </a:t>
            </a:r>
            <a:r>
              <a:rPr lang="en-US" sz="2000" dirty="0">
                <a:solidFill>
                  <a:srgbClr val="FF0000"/>
                </a:solidFill>
              </a:rPr>
              <a:t>dry cough </a:t>
            </a:r>
            <a:r>
              <a:rPr lang="en-US" sz="2000" dirty="0"/>
              <a:t>with </a:t>
            </a:r>
            <a:r>
              <a:rPr lang="en-US" sz="2000" dirty="0">
                <a:solidFill>
                  <a:srgbClr val="FF0000"/>
                </a:solidFill>
              </a:rPr>
              <a:t>blood-tinged sputum </a:t>
            </a:r>
            <a:r>
              <a:rPr lang="en-US" sz="2000" dirty="0"/>
              <a:t>in past few days</a:t>
            </a:r>
          </a:p>
          <a:p>
            <a:r>
              <a:rPr lang="en-US" sz="2000" dirty="0"/>
              <a:t>Noted </a:t>
            </a:r>
            <a:r>
              <a:rPr lang="en-US" sz="2000" dirty="0">
                <a:solidFill>
                  <a:srgbClr val="FF0000"/>
                </a:solidFill>
              </a:rPr>
              <a:t>hematuria</a:t>
            </a:r>
            <a:r>
              <a:rPr lang="en-US" sz="2000" dirty="0"/>
              <a:t> for the first time during evaluation in ED</a:t>
            </a:r>
          </a:p>
          <a:p>
            <a:r>
              <a:rPr lang="en-US" sz="2000" dirty="0"/>
              <a:t>Born in San Jose, has 2 dogs and 1 bunny, worked at Costco pre-pandemic, last traveled to Mexico in 2019, </a:t>
            </a:r>
            <a:r>
              <a:rPr lang="en-US" sz="2000" dirty="0">
                <a:solidFill>
                  <a:srgbClr val="FF0000"/>
                </a:solidFill>
              </a:rPr>
              <a:t>lifetime non-smoker</a:t>
            </a:r>
          </a:p>
        </p:txBody>
      </p:sp>
    </p:spTree>
    <p:extLst>
      <p:ext uri="{BB962C8B-B14F-4D97-AF65-F5344CB8AC3E}">
        <p14:creationId xmlns:p14="http://schemas.microsoft.com/office/powerpoint/2010/main" val="201157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C585D-59E7-3047-94D9-8341A8AFD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43E9E-E6C9-044B-A313-FF39162C2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Vitals notable for mild hypertension 159/98, otherwise </a:t>
            </a:r>
            <a:r>
              <a:rPr lang="en-US" sz="2000" dirty="0" err="1"/>
              <a:t>wnl</a:t>
            </a:r>
            <a:endParaRPr lang="en-US" sz="2000" dirty="0"/>
          </a:p>
          <a:p>
            <a:r>
              <a:rPr lang="en-US" sz="2000" dirty="0"/>
              <a:t>Exam: </a:t>
            </a:r>
          </a:p>
          <a:p>
            <a:pPr lvl="1"/>
            <a:r>
              <a:rPr lang="en-US" sz="2000" dirty="0"/>
              <a:t>NAD, small amt of blood-tinged sputum on napkin</a:t>
            </a:r>
          </a:p>
          <a:p>
            <a:pPr lvl="1"/>
            <a:r>
              <a:rPr lang="en-US" sz="2000" dirty="0"/>
              <a:t>Pale mucosa in nares without septal deviation or polyps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BL tonsillar hypertrophy</a:t>
            </a:r>
          </a:p>
          <a:p>
            <a:pPr lvl="1"/>
            <a:r>
              <a:rPr lang="en-US" sz="2000" dirty="0"/>
              <a:t>Diminished breath sounds, mild crackles on LLL</a:t>
            </a:r>
          </a:p>
          <a:p>
            <a:pPr lvl="1"/>
            <a:r>
              <a:rPr lang="en-US" sz="2000" dirty="0"/>
              <a:t>No peripheral edema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No joint swelling or rashes</a:t>
            </a:r>
          </a:p>
          <a:p>
            <a:r>
              <a:rPr lang="en-US" sz="2000" dirty="0"/>
              <a:t>Labs: Hb 7.6, Bicarb 15, </a:t>
            </a:r>
            <a:r>
              <a:rPr lang="en-US" sz="2000" dirty="0">
                <a:solidFill>
                  <a:srgbClr val="FF0000"/>
                </a:solidFill>
              </a:rPr>
              <a:t>BUN 63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</a:rPr>
              <a:t>Cr 7.6</a:t>
            </a:r>
            <a:r>
              <a:rPr lang="en-US" sz="2000" dirty="0"/>
              <a:t>, INR 1, PTT 34</a:t>
            </a:r>
          </a:p>
          <a:p>
            <a:r>
              <a:rPr lang="en-US" sz="2000" dirty="0">
                <a:solidFill>
                  <a:srgbClr val="FF0000"/>
                </a:solidFill>
              </a:rPr>
              <a:t>UA</a:t>
            </a:r>
            <a:r>
              <a:rPr lang="en-US" sz="2000" dirty="0"/>
              <a:t>: 3+ protein, 3+ Hb, RBC &gt;150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36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541DB91-0B10-46D9-B34B-7BFF96026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B54DBF-D1D3-BB42-BD7E-E65A6243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457" y="468923"/>
            <a:ext cx="5827643" cy="14334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CXR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7413B7C-E286-A94E-8F32-C22E20B56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816" y="1743534"/>
            <a:ext cx="5081292" cy="443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BB53B6-24E9-6744-B0DB-61E06A0E170E}"/>
              </a:ext>
            </a:extLst>
          </p:cNvPr>
          <p:cNvSpPr/>
          <p:nvPr/>
        </p:nvSpPr>
        <p:spPr>
          <a:xfrm>
            <a:off x="6294457" y="2267928"/>
            <a:ext cx="5827644" cy="41211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Patchy bilateral opacities in the mid to lower lung zones, suspicious for multifocal infection. Differential consideration includes </a:t>
            </a:r>
            <a:r>
              <a:rPr lang="en-US" sz="2000" dirty="0" err="1"/>
              <a:t>Covid</a:t>
            </a:r>
            <a:r>
              <a:rPr lang="en-US" sz="2000" dirty="0"/>
              <a:t> infection. Recommend follow-up to resolution.</a:t>
            </a:r>
          </a:p>
        </p:txBody>
      </p:sp>
    </p:spTree>
    <p:extLst>
      <p:ext uri="{BB962C8B-B14F-4D97-AF65-F5344CB8AC3E}">
        <p14:creationId xmlns:p14="http://schemas.microsoft.com/office/powerpoint/2010/main" val="400556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16026-9902-284B-AC0C-37112397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 Chest wo contrast</a:t>
            </a:r>
          </a:p>
        </p:txBody>
      </p:sp>
      <p:pic>
        <p:nvPicPr>
          <p:cNvPr id="4" name="Screen Recording 2021-08-24 at 9.41.29 PM.mov" descr="Screen Recording 2021-08-24 at 9.41.29 PM.mov">
            <a:hlinkClick r:id="" action="ppaction://media"/>
            <a:extLst>
              <a:ext uri="{FF2B5EF4-FFF2-40B4-BE49-F238E27FC236}">
                <a16:creationId xmlns:a16="http://schemas.microsoft.com/office/drawing/2014/main" id="{FC42392F-D318-7644-8021-EDADB8D5C43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9875" y="1825625"/>
            <a:ext cx="6570663" cy="4351338"/>
          </a:xfrm>
        </p:spPr>
      </p:pic>
    </p:spTree>
    <p:extLst>
      <p:ext uri="{BB962C8B-B14F-4D97-AF65-F5344CB8AC3E}">
        <p14:creationId xmlns:p14="http://schemas.microsoft.com/office/powerpoint/2010/main" val="23314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029D5-7E9E-F745-A477-DEC561AA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12BFCC-A851-4A42-98FE-4F0DA032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124681" cy="358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C387C2DB-F606-5349-B537-B30577661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167" y="1690688"/>
            <a:ext cx="5126189" cy="358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05C6C9-69A2-7A48-8451-F544060E9B4A}"/>
              </a:ext>
            </a:extLst>
          </p:cNvPr>
          <p:cNvSpPr/>
          <p:nvPr/>
        </p:nvSpPr>
        <p:spPr>
          <a:xfrm>
            <a:off x="2584495" y="5655413"/>
            <a:ext cx="8021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Solid and </a:t>
            </a:r>
            <a:r>
              <a:rPr lang="en-US" dirty="0" err="1"/>
              <a:t>groundglass</a:t>
            </a:r>
            <a:r>
              <a:rPr lang="en-US" dirty="0"/>
              <a:t> nodular opacities in the bilateral lungs in random distribution with associated intralobular septal thickening. </a:t>
            </a:r>
          </a:p>
        </p:txBody>
      </p:sp>
    </p:spTree>
    <p:extLst>
      <p:ext uri="{BB962C8B-B14F-4D97-AF65-F5344CB8AC3E}">
        <p14:creationId xmlns:p14="http://schemas.microsoft.com/office/powerpoint/2010/main" val="226259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827942-8D35-D342-87E6-F7130539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US" dirty="0"/>
              <a:t>Hemoptysis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DDFB2-8351-664F-9D9A-FB24E9B1B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Expectoration of blood from lower respiratory tract</a:t>
            </a:r>
          </a:p>
          <a:p>
            <a:r>
              <a:rPr lang="en-US" sz="2000" dirty="0" err="1"/>
              <a:t>Pseudohemoptysis</a:t>
            </a:r>
            <a:endParaRPr lang="en-US" sz="2000" dirty="0"/>
          </a:p>
          <a:p>
            <a:pPr lvl="1"/>
            <a:r>
              <a:rPr lang="en-US" sz="2000" dirty="0"/>
              <a:t>Epistaxis </a:t>
            </a:r>
          </a:p>
          <a:p>
            <a:pPr lvl="1"/>
            <a:r>
              <a:rPr lang="en-US" sz="2000" dirty="0"/>
              <a:t>Dental bleeding</a:t>
            </a:r>
          </a:p>
          <a:p>
            <a:pPr lvl="1"/>
            <a:r>
              <a:rPr lang="en-US" sz="2000" dirty="0"/>
              <a:t>Hematemesis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159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7E988-26B0-BF4D-97F0-EE0B84214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US" dirty="0"/>
              <a:t>Massive vs </a:t>
            </a:r>
            <a:br>
              <a:rPr lang="en-US" dirty="0"/>
            </a:br>
            <a:r>
              <a:rPr lang="en-US" dirty="0"/>
              <a:t>non-massive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4C720-CF80-EE40-A38D-6DC356E7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Massive: large amount or rapid rate</a:t>
            </a:r>
          </a:p>
          <a:p>
            <a:pPr lvl="1"/>
            <a:r>
              <a:rPr lang="en-US" sz="2000" dirty="0"/>
              <a:t>&gt;150mL/24 </a:t>
            </a:r>
            <a:r>
              <a:rPr lang="en-US" sz="2000" dirty="0" err="1"/>
              <a:t>hrs</a:t>
            </a:r>
            <a:r>
              <a:rPr lang="en-US" sz="2000" dirty="0"/>
              <a:t> (1/2 cup of blood)</a:t>
            </a:r>
          </a:p>
          <a:p>
            <a:pPr lvl="1"/>
            <a:r>
              <a:rPr lang="en-US" sz="2000" dirty="0"/>
              <a:t>Rate of &gt;100cc/</a:t>
            </a:r>
            <a:r>
              <a:rPr lang="en-US" sz="2000" dirty="0" err="1"/>
              <a:t>hr</a:t>
            </a:r>
            <a:endParaRPr lang="en-US" sz="2000" dirty="0"/>
          </a:p>
          <a:p>
            <a:pPr lvl="1"/>
            <a:r>
              <a:rPr lang="en-US" sz="2000" dirty="0"/>
              <a:t>Only need about 150-200mL of blood to fill tracheobronchial tree</a:t>
            </a:r>
          </a:p>
          <a:p>
            <a:r>
              <a:rPr lang="en-US" sz="2000" dirty="0"/>
              <a:t>Life threatening vs non-life threatening</a:t>
            </a:r>
          </a:p>
          <a:p>
            <a:pPr lvl="1"/>
            <a:r>
              <a:rPr lang="en-US" sz="2000" dirty="0"/>
              <a:t>Significant airway obstruction </a:t>
            </a:r>
          </a:p>
          <a:p>
            <a:pPr lvl="1"/>
            <a:r>
              <a:rPr lang="en-US" sz="2000" dirty="0"/>
              <a:t>Significant abnormal gas exchange</a:t>
            </a:r>
          </a:p>
          <a:p>
            <a:pPr lvl="1"/>
            <a:r>
              <a:rPr lang="en-US" sz="2000" dirty="0"/>
              <a:t>Hemodynamic instability</a:t>
            </a:r>
          </a:p>
          <a:p>
            <a:pPr lvl="1"/>
            <a:r>
              <a:rPr lang="en-US" sz="2000" i="1" dirty="0">
                <a:solidFill>
                  <a:srgbClr val="FF0000"/>
                </a:solidFill>
              </a:rPr>
              <a:t>Hypoxia, respiratory distress, shock</a:t>
            </a:r>
          </a:p>
        </p:txBody>
      </p:sp>
    </p:spTree>
    <p:extLst>
      <p:ext uri="{BB962C8B-B14F-4D97-AF65-F5344CB8AC3E}">
        <p14:creationId xmlns:p14="http://schemas.microsoft.com/office/powerpoint/2010/main" val="242648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4F604-E226-5345-99A2-4150C27AA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blood circulation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1CE8E-D4F5-1443-B2A5-7F280D987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0176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Pulmonary artery</a:t>
            </a:r>
          </a:p>
          <a:p>
            <a:pPr lvl="1"/>
            <a:r>
              <a:rPr lang="en-US" dirty="0"/>
              <a:t>Low-pressure system (from RV)</a:t>
            </a:r>
          </a:p>
          <a:p>
            <a:pPr lvl="1"/>
            <a:r>
              <a:rPr lang="en-US" dirty="0"/>
              <a:t>Supplies lung parenchyma</a:t>
            </a:r>
          </a:p>
          <a:p>
            <a:pPr lvl="1"/>
            <a:r>
              <a:rPr lang="en-US" dirty="0"/>
              <a:t>Most of non-life-threatening bleeds</a:t>
            </a:r>
          </a:p>
          <a:p>
            <a:r>
              <a:rPr lang="en-US" dirty="0"/>
              <a:t>Bronchial artery</a:t>
            </a:r>
          </a:p>
          <a:p>
            <a:pPr lvl="1"/>
            <a:r>
              <a:rPr lang="en-US" dirty="0"/>
              <a:t>High-pressure system (from aorta)</a:t>
            </a:r>
          </a:p>
          <a:p>
            <a:pPr lvl="1"/>
            <a:r>
              <a:rPr lang="en-US" dirty="0"/>
              <a:t>Supplies endobronchial tree</a:t>
            </a:r>
          </a:p>
          <a:p>
            <a:pPr lvl="1"/>
            <a:r>
              <a:rPr lang="en-US" dirty="0"/>
              <a:t>2% of vascular supply of lung</a:t>
            </a:r>
          </a:p>
          <a:p>
            <a:pPr lvl="1"/>
            <a:r>
              <a:rPr lang="en-US" dirty="0"/>
              <a:t>90% of life-threatening bleeds</a:t>
            </a:r>
          </a:p>
        </p:txBody>
      </p:sp>
      <p:pic>
        <p:nvPicPr>
          <p:cNvPr id="1026" name="Picture 2" descr="Intrapulmonary Blood Circulation: Schema">
            <a:extLst>
              <a:ext uri="{FF2B5EF4-FFF2-40B4-BE49-F238E27FC236}">
                <a16:creationId xmlns:a16="http://schemas.microsoft.com/office/drawing/2014/main" id="{4F55D981-381E-DE43-9105-FCA9138E0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708" y="1417638"/>
            <a:ext cx="4462788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73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45407-6E5E-8B4D-B4C5-B380B30D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US" dirty="0"/>
              <a:t>Life-threatening hemoptysis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45F2-1946-704C-BA3F-907020470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Rare (2-5%)</a:t>
            </a:r>
          </a:p>
          <a:p>
            <a:r>
              <a:rPr lang="en-US" sz="2000" dirty="0"/>
              <a:t>Etiologies </a:t>
            </a:r>
          </a:p>
          <a:p>
            <a:pPr lvl="1"/>
            <a:r>
              <a:rPr lang="en-US" sz="2000" dirty="0"/>
              <a:t>Bronchiectasis</a:t>
            </a:r>
          </a:p>
          <a:p>
            <a:pPr lvl="1"/>
            <a:r>
              <a:rPr lang="en-US" sz="2000" dirty="0"/>
              <a:t>Bronchogenic cancer</a:t>
            </a:r>
          </a:p>
          <a:p>
            <a:pPr lvl="1"/>
            <a:r>
              <a:rPr lang="en-US" sz="2000" dirty="0"/>
              <a:t>TB</a:t>
            </a:r>
          </a:p>
          <a:p>
            <a:pPr lvl="1"/>
            <a:r>
              <a:rPr lang="en-US" sz="2000" dirty="0"/>
              <a:t>Fungal infections</a:t>
            </a:r>
          </a:p>
          <a:p>
            <a:r>
              <a:rPr lang="en-US" sz="2000" dirty="0"/>
              <a:t>90% originates from bronchial circulation</a:t>
            </a:r>
          </a:p>
          <a:p>
            <a:r>
              <a:rPr lang="en-US" sz="2000" dirty="0"/>
              <a:t>Cause of death is asphyxiation &gt; exsanguination </a:t>
            </a:r>
          </a:p>
        </p:txBody>
      </p:sp>
    </p:spTree>
    <p:extLst>
      <p:ext uri="{BB962C8B-B14F-4D97-AF65-F5344CB8AC3E}">
        <p14:creationId xmlns:p14="http://schemas.microsoft.com/office/powerpoint/2010/main" val="256140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1F39C-F0B6-CD40-9DB9-8ED0AE6D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/>
              <a:t>Life-threatening hemoptysis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1F5BA-CBF8-3B4E-81BC-385E59580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r>
              <a:rPr lang="en-US" sz="1600" dirty="0"/>
              <a:t>Airway</a:t>
            </a:r>
          </a:p>
          <a:p>
            <a:pPr lvl="1"/>
            <a:r>
              <a:rPr lang="en-US" sz="1600" dirty="0"/>
              <a:t>Intubate with ETT 8.0 for </a:t>
            </a:r>
            <a:r>
              <a:rPr lang="en-US" sz="1600" dirty="0" err="1"/>
              <a:t>bronchs</a:t>
            </a:r>
            <a:endParaRPr lang="en-US" sz="1600" dirty="0"/>
          </a:p>
          <a:p>
            <a:pPr lvl="1"/>
            <a:r>
              <a:rPr lang="en-US" sz="1600" dirty="0"/>
              <a:t>Avoid full-face noninvasive ventilation mask</a:t>
            </a:r>
          </a:p>
          <a:p>
            <a:pPr lvl="1"/>
            <a:r>
              <a:rPr lang="en-US" sz="1600" dirty="0"/>
              <a:t>Single-lung ventilation vs double-lumen ventilation</a:t>
            </a:r>
          </a:p>
          <a:p>
            <a:r>
              <a:rPr lang="en-US" sz="1600" dirty="0"/>
              <a:t>Position</a:t>
            </a:r>
          </a:p>
          <a:p>
            <a:pPr lvl="1"/>
            <a:r>
              <a:rPr lang="en-US" sz="1600" dirty="0"/>
              <a:t>”Bad lung” down</a:t>
            </a:r>
          </a:p>
          <a:p>
            <a:r>
              <a:rPr lang="en-US" sz="1600" dirty="0"/>
              <a:t>Hemodynamics</a:t>
            </a:r>
          </a:p>
          <a:p>
            <a:r>
              <a:rPr lang="en-US" sz="1600" dirty="0"/>
              <a:t>Correct coagulopathy </a:t>
            </a:r>
          </a:p>
          <a:p>
            <a:r>
              <a:rPr lang="en-US" sz="1600" i="1" dirty="0">
                <a:solidFill>
                  <a:srgbClr val="FF0000"/>
                </a:solidFill>
              </a:rPr>
              <a:t>Involve IR for </a:t>
            </a:r>
            <a:r>
              <a:rPr lang="en-US" sz="1600" i="1" dirty="0" err="1">
                <a:solidFill>
                  <a:srgbClr val="FF0000"/>
                </a:solidFill>
              </a:rPr>
              <a:t>embo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or CT surgery for lobectomy</a:t>
            </a:r>
          </a:p>
        </p:txBody>
      </p:sp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1DFE1C54-684F-2D45-B73C-3F8271CEC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6807" y="643234"/>
            <a:ext cx="4255905" cy="55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21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772FB-4197-AB46-9334-A0AA73798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/>
              <a:t>Life-threatening hemoptysis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680C8-272A-3941-8A45-A3BDADB5D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r>
              <a:rPr lang="en-US" sz="2000" dirty="0"/>
              <a:t>Bronchoscopy: diagnostic study of choice</a:t>
            </a:r>
          </a:p>
          <a:p>
            <a:pPr lvl="1"/>
            <a:r>
              <a:rPr lang="en-US" sz="2000" dirty="0"/>
              <a:t>Localize bleed</a:t>
            </a:r>
          </a:p>
          <a:p>
            <a:pPr lvl="1"/>
            <a:r>
              <a:rPr lang="en-US" sz="2000" dirty="0"/>
              <a:t>Blood and thrombus removal</a:t>
            </a:r>
          </a:p>
          <a:p>
            <a:pPr lvl="1"/>
            <a:r>
              <a:rPr lang="en-US" sz="2000" dirty="0"/>
              <a:t>Balloon tamponade/bronchial blockade</a:t>
            </a:r>
          </a:p>
          <a:p>
            <a:endParaRPr lang="en-US" sz="2000" dirty="0"/>
          </a:p>
        </p:txBody>
      </p:sp>
      <p:pic>
        <p:nvPicPr>
          <p:cNvPr id="2052" name="Picture 4" descr="Independent Lung Ventilation | Anesthesia Key">
            <a:extLst>
              <a:ext uri="{FF2B5EF4-FFF2-40B4-BE49-F238E27FC236}">
                <a16:creationId xmlns:a16="http://schemas.microsoft.com/office/drawing/2014/main" id="{EBAA9DD8-90AF-B944-84CB-6B07490B8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1809" y="643234"/>
            <a:ext cx="4465900" cy="55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17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624C-4F8E-4E4E-A329-C24919816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Non-life-threatening hemoptysis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EE19F64-9836-7442-B21C-F17142B32C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2641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7268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8717E5B-2C1D-4094-9D25-6FF6FBD92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1219200"/>
            <a:ext cx="4510838" cy="380455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68EAD-DEA6-8040-80CD-B9DF7A60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044" y="2090114"/>
            <a:ext cx="3382890" cy="24818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Non-life-threatening hemoptysis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F0BFC3-6CAA-754C-BFFA-763789580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9984" y="2088592"/>
            <a:ext cx="4242816" cy="2483408"/>
          </a:xfrm>
        </p:spPr>
        <p:txBody>
          <a:bodyPr numCol="2" anchor="ctr">
            <a:normAutofit/>
          </a:bodyPr>
          <a:lstStyle/>
          <a:p>
            <a:r>
              <a:rPr lang="en-US" sz="2000" dirty="0"/>
              <a:t>Acute bronchitis</a:t>
            </a:r>
          </a:p>
          <a:p>
            <a:r>
              <a:rPr lang="en-US" sz="2000" dirty="0"/>
              <a:t>Bronchiectasis </a:t>
            </a:r>
          </a:p>
          <a:p>
            <a:r>
              <a:rPr lang="en-US" sz="2000" dirty="0"/>
              <a:t>Neoplasm </a:t>
            </a:r>
          </a:p>
          <a:p>
            <a:r>
              <a:rPr lang="en-US" sz="2000" dirty="0"/>
              <a:t>TB</a:t>
            </a:r>
          </a:p>
          <a:p>
            <a:r>
              <a:rPr lang="en-US" sz="2000" dirty="0"/>
              <a:t>Mycetoma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1820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68717E5B-2C1D-4094-9D25-6FF6FBD92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1219200"/>
            <a:ext cx="4510838" cy="380455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4FDF8-302F-C941-A8E1-F1B81AFF0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044" y="2090114"/>
            <a:ext cx="3382890" cy="24818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Diagnosis and management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EF581-E85F-4344-885B-69FD52E74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564" y="964850"/>
            <a:ext cx="5401235" cy="492830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Labs </a:t>
            </a:r>
          </a:p>
          <a:p>
            <a:pPr lvl="1"/>
            <a:r>
              <a:rPr lang="en-US" sz="2000" dirty="0"/>
              <a:t>CBC, Chem 7, UA, LFT, </a:t>
            </a:r>
            <a:r>
              <a:rPr lang="en-US" sz="2000" dirty="0" err="1"/>
              <a:t>Coags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Sputum culture (TB)</a:t>
            </a:r>
          </a:p>
          <a:p>
            <a:pPr lvl="1"/>
            <a:r>
              <a:rPr lang="en-US" sz="2000" dirty="0"/>
              <a:t>Blood gas </a:t>
            </a:r>
          </a:p>
          <a:p>
            <a:pPr lvl="1"/>
            <a:r>
              <a:rPr lang="en-US" sz="2000" i="1" dirty="0"/>
              <a:t>ANA, ANCA, anti-GBM</a:t>
            </a:r>
          </a:p>
          <a:p>
            <a:pPr lvl="1"/>
            <a:r>
              <a:rPr lang="en-US" sz="2000" i="1" dirty="0"/>
              <a:t>BNP, D-dimer</a:t>
            </a:r>
          </a:p>
          <a:p>
            <a:r>
              <a:rPr lang="en-US" sz="2000" dirty="0"/>
              <a:t>CXR</a:t>
            </a:r>
          </a:p>
          <a:p>
            <a:r>
              <a:rPr lang="en-US" sz="2000" dirty="0"/>
              <a:t>CT chest WITH contrast (if stable)</a:t>
            </a:r>
          </a:p>
          <a:p>
            <a:r>
              <a:rPr lang="en-US" sz="2000" i="1" dirty="0"/>
              <a:t>Additional: CTA </a:t>
            </a:r>
            <a:r>
              <a:rPr lang="en-US" sz="2000" i="1" dirty="0" err="1"/>
              <a:t>pulm</a:t>
            </a:r>
            <a:r>
              <a:rPr lang="en-US" sz="2000" i="1" dirty="0"/>
              <a:t> arteries, TTE</a:t>
            </a:r>
          </a:p>
        </p:txBody>
      </p:sp>
    </p:spTree>
    <p:extLst>
      <p:ext uri="{BB962C8B-B14F-4D97-AF65-F5344CB8AC3E}">
        <p14:creationId xmlns:p14="http://schemas.microsoft.com/office/powerpoint/2010/main" val="12713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8717E5B-2C1D-4094-9D25-6FF6FBD92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1219200"/>
            <a:ext cx="4510838" cy="380455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95C1F-6512-0B4A-8F21-8D3B8065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044" y="2090114"/>
            <a:ext cx="3382890" cy="2481886"/>
          </a:xfrm>
        </p:spPr>
        <p:txBody>
          <a:bodyPr>
            <a:normAutofit/>
          </a:bodyPr>
          <a:lstStyle/>
          <a:p>
            <a:pPr algn="ctr"/>
            <a:r>
              <a:rPr lang="en-US"/>
              <a:t>Bronchoscopy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005C3-EAB9-2E49-8ACD-2D6BD398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64850"/>
            <a:ext cx="5257800" cy="492830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Obtain labs and CXR/CT chest first</a:t>
            </a:r>
          </a:p>
          <a:p>
            <a:r>
              <a:rPr lang="en-US" sz="2400" dirty="0"/>
              <a:t>If need airway inspection, investigate area of concern on imaging, tissue biopsy, BAL</a:t>
            </a:r>
          </a:p>
          <a:p>
            <a:r>
              <a:rPr lang="en-US" sz="2400" dirty="0"/>
              <a:t>Tx: iced saline lavage, topical Epi, ablative </a:t>
            </a:r>
            <a:r>
              <a:rPr lang="en-US" sz="2400" dirty="0" err="1"/>
              <a:t>tx</a:t>
            </a:r>
            <a:r>
              <a:rPr lang="en-US" sz="2400" dirty="0"/>
              <a:t> (laser, electrocautery, APC, cryotherapy)</a:t>
            </a:r>
          </a:p>
        </p:txBody>
      </p:sp>
    </p:spTree>
    <p:extLst>
      <p:ext uri="{BB962C8B-B14F-4D97-AF65-F5344CB8AC3E}">
        <p14:creationId xmlns:p14="http://schemas.microsoft.com/office/powerpoint/2010/main" val="2928513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C4902-C949-9840-9D0C-D10599C06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599"/>
            <a:ext cx="10515600" cy="38782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2008, Double-blind RCT</a:t>
            </a:r>
          </a:p>
          <a:p>
            <a:r>
              <a:rPr lang="en-US" dirty="0"/>
              <a:t>n = 47</a:t>
            </a:r>
          </a:p>
          <a:p>
            <a:r>
              <a:rPr lang="en-US" dirty="0"/>
              <a:t>Nebulized TXA 500 mg TID x up to 5 days (n = 25) vs placebo (n = 22)</a:t>
            </a:r>
          </a:p>
          <a:p>
            <a:r>
              <a:rPr lang="en-US" dirty="0"/>
              <a:t>Exclusion: massive hemoptysis (&gt;200mL/24 </a:t>
            </a:r>
            <a:r>
              <a:rPr lang="en-US" dirty="0" err="1"/>
              <a:t>hrs</a:t>
            </a:r>
            <a:r>
              <a:rPr lang="en-US" dirty="0"/>
              <a:t>) and hemodynamic or respiratory instability were excluded</a:t>
            </a:r>
          </a:p>
          <a:p>
            <a:r>
              <a:rPr lang="en-US" dirty="0"/>
              <a:t>Results </a:t>
            </a:r>
          </a:p>
          <a:p>
            <a:pPr lvl="1"/>
            <a:r>
              <a:rPr lang="en-US" dirty="0"/>
              <a:t>TXA group with reduced expectorated blood volume starting day 2 </a:t>
            </a:r>
          </a:p>
          <a:p>
            <a:pPr lvl="1"/>
            <a:r>
              <a:rPr lang="en-US" dirty="0"/>
              <a:t>Resolution of hemoptysis within 5 days </a:t>
            </a:r>
            <a:r>
              <a:rPr lang="en-US" i="1" dirty="0"/>
              <a:t>(p &lt; 0.0005)</a:t>
            </a:r>
          </a:p>
          <a:p>
            <a:pPr lvl="1"/>
            <a:r>
              <a:rPr lang="en-US" dirty="0"/>
              <a:t>Shorter hospital LOS </a:t>
            </a:r>
            <a:r>
              <a:rPr lang="en-US" i="1" dirty="0"/>
              <a:t>(p = 0.46)</a:t>
            </a:r>
          </a:p>
          <a:p>
            <a:pPr lvl="1"/>
            <a:r>
              <a:rPr lang="en-US" dirty="0"/>
              <a:t>Fewer invasive procedures (interventional </a:t>
            </a:r>
            <a:r>
              <a:rPr lang="en-US" dirty="0" err="1"/>
              <a:t>bronch</a:t>
            </a:r>
            <a:r>
              <a:rPr lang="en-US" dirty="0"/>
              <a:t> and </a:t>
            </a:r>
            <a:r>
              <a:rPr lang="en-US" dirty="0" err="1"/>
              <a:t>embo</a:t>
            </a:r>
            <a:r>
              <a:rPr lang="en-US" dirty="0"/>
              <a:t>) </a:t>
            </a:r>
            <a:r>
              <a:rPr lang="en-US" i="1" dirty="0"/>
              <a:t>(p = 0.41)</a:t>
            </a:r>
          </a:p>
          <a:p>
            <a:pPr lvl="1"/>
            <a:r>
              <a:rPr lang="en-US" dirty="0"/>
              <a:t>No difference in mortality rates</a:t>
            </a:r>
          </a:p>
          <a:p>
            <a:pPr lvl="1"/>
            <a:r>
              <a:rPr lang="en-US" dirty="0"/>
              <a:t>Reduced recurrence rate at 1 year follow up </a:t>
            </a:r>
            <a:r>
              <a:rPr lang="en-US" i="1" dirty="0"/>
              <a:t>(p = 0.009)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16ADB1-8C66-104C-A2AB-CD4DF6472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698" y="193675"/>
            <a:ext cx="5286604" cy="200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4E27E-900C-054D-90A3-E77109C32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4191000" cy="5338763"/>
          </a:xfrm>
        </p:spPr>
        <p:txBody>
          <a:bodyPr>
            <a:normAutofit/>
          </a:bodyPr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C087A-263A-164F-B5A0-39E454C2B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332" y="838199"/>
            <a:ext cx="6051468" cy="533876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Very minimal hemoptysis and worsening AKI</a:t>
            </a:r>
          </a:p>
          <a:p>
            <a:r>
              <a:rPr lang="en-US" sz="2000" dirty="0"/>
              <a:t>Infectious work up, including TB, negative to date </a:t>
            </a:r>
          </a:p>
          <a:p>
            <a:r>
              <a:rPr lang="en-US" sz="2000" dirty="0"/>
              <a:t>Normal complements, negative anti-GBM, anti-dsDNA negative</a:t>
            </a:r>
          </a:p>
          <a:p>
            <a:r>
              <a:rPr lang="en-US" sz="2000" dirty="0">
                <a:solidFill>
                  <a:srgbClr val="FF0000"/>
                </a:solidFill>
              </a:rPr>
              <a:t>ANA 1:320, speckled pattern</a:t>
            </a:r>
          </a:p>
          <a:p>
            <a:r>
              <a:rPr lang="en-US" sz="2000" dirty="0">
                <a:solidFill>
                  <a:srgbClr val="FF0000"/>
                </a:solidFill>
              </a:rPr>
              <a:t>+ANCA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023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5CD06-AF0D-8C4A-A579-9CBD38EA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US" dirty="0"/>
              <a:t>Vasculitides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35BDD-29AF-EE4A-897C-5F5F587B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Lungs + kidneys</a:t>
            </a:r>
          </a:p>
          <a:p>
            <a:r>
              <a:rPr lang="en-US" sz="2000" dirty="0"/>
              <a:t>Pauci-immune/ANCA</a:t>
            </a:r>
          </a:p>
          <a:p>
            <a:r>
              <a:rPr lang="en-US" sz="2000" dirty="0"/>
              <a:t>Anti-GBM (</a:t>
            </a:r>
            <a:r>
              <a:rPr lang="en-US" sz="2000" dirty="0" err="1"/>
              <a:t>ie</a:t>
            </a:r>
            <a:r>
              <a:rPr lang="en-US" sz="2000" dirty="0"/>
              <a:t>. Goodpasture Syndrome)</a:t>
            </a:r>
          </a:p>
          <a:p>
            <a:r>
              <a:rPr lang="en-US" sz="2000" dirty="0" err="1"/>
              <a:t>Behcet</a:t>
            </a:r>
            <a:r>
              <a:rPr lang="en-US" sz="2000" dirty="0"/>
              <a:t> syndrome</a:t>
            </a:r>
          </a:p>
        </p:txBody>
      </p:sp>
    </p:spTree>
    <p:extLst>
      <p:ext uri="{BB962C8B-B14F-4D97-AF65-F5344CB8AC3E}">
        <p14:creationId xmlns:p14="http://schemas.microsoft.com/office/powerpoint/2010/main" val="1409820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717E5B-2C1D-4094-9D25-6FF6FBD92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1219200"/>
            <a:ext cx="4510838" cy="380455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80709-3D55-B84E-8E50-1911602B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044" y="2090114"/>
            <a:ext cx="3382890" cy="2481886"/>
          </a:xfrm>
        </p:spPr>
        <p:txBody>
          <a:bodyPr>
            <a:normAutofit/>
          </a:bodyPr>
          <a:lstStyle/>
          <a:p>
            <a:pPr algn="ctr"/>
            <a:r>
              <a:rPr lang="en-US"/>
              <a:t>ANCA vasculitis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7CDFC-2854-B24B-9DBF-8C450DAEC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014" y="964850"/>
            <a:ext cx="6297386" cy="492830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Immunofluorescence staining of tissue – pauci-immune vs immune-mediated complex</a:t>
            </a:r>
          </a:p>
          <a:p>
            <a:r>
              <a:rPr lang="en-US" sz="2000" dirty="0"/>
              <a:t>ANCA: anti-neutrophil cytoplasmic autoantibodies</a:t>
            </a:r>
          </a:p>
          <a:p>
            <a:pPr lvl="1"/>
            <a:r>
              <a:rPr lang="en-US" sz="2000" dirty="0"/>
              <a:t>IF staining of neutrophil/monocyte reveals pattern</a:t>
            </a:r>
          </a:p>
          <a:p>
            <a:pPr lvl="1"/>
            <a:r>
              <a:rPr lang="en-US" sz="2000" dirty="0"/>
              <a:t>c-ANCA: cytoplasmic</a:t>
            </a:r>
          </a:p>
          <a:p>
            <a:pPr lvl="1"/>
            <a:r>
              <a:rPr lang="en-US" sz="2000" dirty="0"/>
              <a:t>p-ANCA: perinuclear</a:t>
            </a:r>
            <a:endParaRPr lang="en-US" dirty="0"/>
          </a:p>
          <a:p>
            <a:r>
              <a:rPr lang="en-US" sz="2000" dirty="0"/>
              <a:t>3 types</a:t>
            </a:r>
          </a:p>
          <a:p>
            <a:pPr lvl="1"/>
            <a:r>
              <a:rPr lang="en-US" sz="2000" dirty="0"/>
              <a:t>GPA: granulomatosis with polyangiitis </a:t>
            </a:r>
          </a:p>
          <a:p>
            <a:pPr lvl="1"/>
            <a:r>
              <a:rPr lang="en-US" sz="2000" dirty="0" err="1"/>
              <a:t>eGPA</a:t>
            </a:r>
            <a:r>
              <a:rPr lang="en-US" sz="2000" dirty="0"/>
              <a:t>: eosinophilic granulomatosis with polyangiitis</a:t>
            </a:r>
          </a:p>
          <a:p>
            <a:pPr lvl="1"/>
            <a:r>
              <a:rPr lang="en-US" sz="2000" dirty="0"/>
              <a:t>Microscopic polyangiitis</a:t>
            </a:r>
          </a:p>
        </p:txBody>
      </p:sp>
    </p:spTree>
    <p:extLst>
      <p:ext uri="{BB962C8B-B14F-4D97-AF65-F5344CB8AC3E}">
        <p14:creationId xmlns:p14="http://schemas.microsoft.com/office/powerpoint/2010/main" val="236462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43EB8AB-A50B-FD4C-B500-AFC29C406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594" y="2302252"/>
            <a:ext cx="4540624" cy="2253495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6CB35298-8A18-6A44-A522-5DA0F7B98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06" y="1080246"/>
            <a:ext cx="4340599" cy="434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04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F01A-8B7A-1E41-BC1A-4AFCEE940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ANCA vasculitis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804D1-890A-DA4F-A26F-1D80D0577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812925"/>
            <a:ext cx="4876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Autoantibodies in serum detected by ELISA </a:t>
            </a:r>
          </a:p>
          <a:p>
            <a:pPr lvl="1"/>
            <a:r>
              <a:rPr lang="en-US" dirty="0"/>
              <a:t>Anti-proteinase 3 (PR3) Ab =          c-ANCA</a:t>
            </a:r>
          </a:p>
          <a:p>
            <a:pPr lvl="1"/>
            <a:r>
              <a:rPr lang="en-US" dirty="0"/>
              <a:t>Anti-myeloperoxidase (MPO) Ab = p-ANCA</a:t>
            </a:r>
          </a:p>
          <a:p>
            <a:r>
              <a:rPr lang="en-US" dirty="0"/>
              <a:t>Pathophysiology </a:t>
            </a:r>
          </a:p>
          <a:p>
            <a:pPr lvl="1"/>
            <a:r>
              <a:rPr lang="en-US" dirty="0"/>
              <a:t>Acute inflammation -&gt; cytokines: IL-1, </a:t>
            </a:r>
            <a:r>
              <a:rPr lang="en-US" dirty="0" err="1"/>
              <a:t>TNFa</a:t>
            </a:r>
            <a:r>
              <a:rPr lang="en-US" dirty="0"/>
              <a:t> -&gt; induce translocation of antigens MPO/PR3 to surface of neutrophils -&gt; </a:t>
            </a:r>
            <a:r>
              <a:rPr lang="en-US" dirty="0" err="1"/>
              <a:t>autoAb</a:t>
            </a:r>
            <a:r>
              <a:rPr lang="en-US" dirty="0"/>
              <a:t> (</a:t>
            </a:r>
            <a:r>
              <a:rPr lang="en-US" dirty="0" err="1"/>
              <a:t>ie</a:t>
            </a:r>
            <a:r>
              <a:rPr lang="en-US" dirty="0"/>
              <a:t> ANCA) binds to antigens -&gt; more cytokine release (ROS) -&gt; inflammation in blood vessels</a:t>
            </a:r>
          </a:p>
          <a:p>
            <a:endParaRPr lang="en-US" dirty="0"/>
          </a:p>
        </p:txBody>
      </p:sp>
      <p:pic>
        <p:nvPicPr>
          <p:cNvPr id="2050" name="Picture 2" descr="PDF] Pathophysiology of ANCA-Associated Small Vessel Vasculitis | Semantic  Scholar">
            <a:extLst>
              <a:ext uri="{FF2B5EF4-FFF2-40B4-BE49-F238E27FC236}">
                <a16:creationId xmlns:a16="http://schemas.microsoft.com/office/drawing/2014/main" id="{B070B55F-C10D-9B41-BCCB-79357BEE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700" y="1812925"/>
            <a:ext cx="6860300" cy="40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29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FB193AE-DF3B-A147-8E0C-99668828C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2785" y="1399032"/>
            <a:ext cx="6074219" cy="381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FEF82B-8C92-CE4A-BB7C-7F02E1F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ANCA panel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BD73A0-F31B-CE42-81C9-E1D3AACE6BBC}"/>
              </a:ext>
            </a:extLst>
          </p:cNvPr>
          <p:cNvSpPr/>
          <p:nvPr/>
        </p:nvSpPr>
        <p:spPr>
          <a:xfrm>
            <a:off x="5962785" y="1728216"/>
            <a:ext cx="3473823" cy="164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90A668-3B57-AD40-92B2-D1420F958945}"/>
              </a:ext>
            </a:extLst>
          </p:cNvPr>
          <p:cNvSpPr/>
          <p:nvPr/>
        </p:nvSpPr>
        <p:spPr>
          <a:xfrm>
            <a:off x="5962785" y="3810000"/>
            <a:ext cx="3473823" cy="164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14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51D371-6729-804A-85B1-91F720DD0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Kidney biopsy</a:t>
            </a:r>
          </a:p>
        </p:txBody>
      </p:sp>
      <p:sp>
        <p:nvSpPr>
          <p:cNvPr id="13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6D49DB-68DD-AD4C-986B-BDD8CFADA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386173"/>
            <a:ext cx="7214616" cy="405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B4AB44-0B12-0646-85AF-98D5A157FD99}"/>
              </a:ext>
            </a:extLst>
          </p:cNvPr>
          <p:cNvCxnSpPr/>
          <p:nvPr/>
        </p:nvCxnSpPr>
        <p:spPr>
          <a:xfrm>
            <a:off x="7635240" y="3886200"/>
            <a:ext cx="19568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8F3CBA-0EB0-A241-BD6D-80260FDFED54}"/>
              </a:ext>
            </a:extLst>
          </p:cNvPr>
          <p:cNvCxnSpPr>
            <a:cxnSpLocks/>
          </p:cNvCxnSpPr>
          <p:nvPr/>
        </p:nvCxnSpPr>
        <p:spPr>
          <a:xfrm>
            <a:off x="6562344" y="4249285"/>
            <a:ext cx="47396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3AA7BC-0165-6543-BA57-AA20532D70EA}"/>
              </a:ext>
            </a:extLst>
          </p:cNvPr>
          <p:cNvCxnSpPr>
            <a:cxnSpLocks/>
          </p:cNvCxnSpPr>
          <p:nvPr/>
        </p:nvCxnSpPr>
        <p:spPr>
          <a:xfrm>
            <a:off x="4733544" y="4409267"/>
            <a:ext cx="12374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A9E7C5-36BC-F743-9310-74AADB7B182C}"/>
              </a:ext>
            </a:extLst>
          </p:cNvPr>
          <p:cNvCxnSpPr>
            <a:cxnSpLocks/>
          </p:cNvCxnSpPr>
          <p:nvPr/>
        </p:nvCxnSpPr>
        <p:spPr>
          <a:xfrm>
            <a:off x="4730496" y="4596384"/>
            <a:ext cx="46786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767F4A-F811-0B4D-B86A-47DEF9B099C2}"/>
              </a:ext>
            </a:extLst>
          </p:cNvPr>
          <p:cNvCxnSpPr>
            <a:cxnSpLocks/>
          </p:cNvCxnSpPr>
          <p:nvPr/>
        </p:nvCxnSpPr>
        <p:spPr>
          <a:xfrm>
            <a:off x="9086088" y="4934712"/>
            <a:ext cx="25542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BA44E9C-B8E9-D544-A06E-FA08EECDAFE9}"/>
              </a:ext>
            </a:extLst>
          </p:cNvPr>
          <p:cNvCxnSpPr>
            <a:cxnSpLocks/>
          </p:cNvCxnSpPr>
          <p:nvPr/>
        </p:nvCxnSpPr>
        <p:spPr>
          <a:xfrm>
            <a:off x="4730496" y="5126736"/>
            <a:ext cx="16520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326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4C52-39CA-DA46-9BEE-8DEAF6037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and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968AC-6DE4-6543-8AF7-F85B3B774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992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Biopsy of kidney, lung nodule, skin lesions</a:t>
            </a:r>
          </a:p>
          <a:p>
            <a:r>
              <a:rPr lang="en-US" dirty="0"/>
              <a:t>Kidney</a:t>
            </a:r>
          </a:p>
          <a:p>
            <a:pPr lvl="1"/>
            <a:r>
              <a:rPr lang="en-US" dirty="0"/>
              <a:t>Pauci-immune necrotizing GN</a:t>
            </a:r>
          </a:p>
          <a:p>
            <a:pPr lvl="1"/>
            <a:r>
              <a:rPr lang="en-US" dirty="0"/>
              <a:t>Extensive glomerular crescents in RPGN</a:t>
            </a:r>
          </a:p>
          <a:p>
            <a:r>
              <a:rPr lang="en-US" dirty="0"/>
              <a:t>Treatment</a:t>
            </a:r>
          </a:p>
          <a:p>
            <a:pPr lvl="1"/>
            <a:r>
              <a:rPr lang="en-US" dirty="0"/>
              <a:t>Induction: steroids + rituximab vs cyclophosphamide</a:t>
            </a:r>
          </a:p>
          <a:p>
            <a:pPr lvl="1"/>
            <a:r>
              <a:rPr lang="en-US" dirty="0"/>
              <a:t>Maintenance: azathioprine vs MTX vs mycophenolate </a:t>
            </a:r>
          </a:p>
          <a:p>
            <a:r>
              <a:rPr lang="en-US" dirty="0"/>
              <a:t>Prognosis </a:t>
            </a:r>
          </a:p>
          <a:p>
            <a:pPr lvl="1"/>
            <a:r>
              <a:rPr lang="en-US" dirty="0"/>
              <a:t>c-ANCA with significantly higher rate of relapse than p-ANCA</a:t>
            </a:r>
          </a:p>
          <a:p>
            <a:pPr lvl="1"/>
            <a:r>
              <a:rPr lang="en-US" dirty="0"/>
              <a:t>ANCA-associated GN</a:t>
            </a:r>
          </a:p>
          <a:p>
            <a:pPr lvl="2"/>
            <a:r>
              <a:rPr lang="en-US" dirty="0"/>
              <a:t>20% morality rate in 1</a:t>
            </a:r>
            <a:r>
              <a:rPr lang="en-US" baseline="30000" dirty="0"/>
              <a:t>st</a:t>
            </a:r>
            <a:r>
              <a:rPr lang="en-US" dirty="0"/>
              <a:t> year of diagnosis</a:t>
            </a:r>
          </a:p>
          <a:p>
            <a:pPr lvl="2"/>
            <a:r>
              <a:rPr lang="en-US" dirty="0"/>
              <a:t>25% surviving patients with ESRD within 4 years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F2B87B2-2916-F24E-8970-CFA6CD340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77" y="2261062"/>
            <a:ext cx="4122229" cy="30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84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48A1-6A8F-9842-85B3-66F466C48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ED927-3A50-7040-BFC8-F20DC8CDA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Evaluate for true vs </a:t>
            </a:r>
            <a:r>
              <a:rPr lang="en-US" dirty="0" err="1"/>
              <a:t>pseudohemoptysis</a:t>
            </a:r>
            <a:endParaRPr lang="en-US" dirty="0"/>
          </a:p>
          <a:p>
            <a:r>
              <a:rPr lang="en-US" dirty="0"/>
              <a:t>Majority of lungs supplied by pulmonary arteries but majority of massive hemoptysis originate from bronchial arteries</a:t>
            </a:r>
          </a:p>
          <a:p>
            <a:r>
              <a:rPr lang="en-US" dirty="0"/>
              <a:t>If massive/life-threatening, ABCs</a:t>
            </a:r>
          </a:p>
          <a:p>
            <a:pPr lvl="1"/>
            <a:r>
              <a:rPr lang="en-US" dirty="0"/>
              <a:t>Call IR early!</a:t>
            </a:r>
          </a:p>
          <a:p>
            <a:r>
              <a:rPr lang="en-US" dirty="0"/>
              <a:t>Most common cause is acute bronchitis</a:t>
            </a:r>
          </a:p>
          <a:p>
            <a:r>
              <a:rPr lang="en-US" dirty="0"/>
              <a:t>Inhaled TXA for non-life-threatening bleed</a:t>
            </a:r>
          </a:p>
          <a:p>
            <a:r>
              <a:rPr lang="en-US" dirty="0"/>
              <a:t>If kidney involvement, suspect </a:t>
            </a:r>
            <a:r>
              <a:rPr lang="en-US" dirty="0" err="1"/>
              <a:t>vasculitides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5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1307</Words>
  <Application>Microsoft Macintosh PowerPoint</Application>
  <PresentationFormat>Widescreen</PresentationFormat>
  <Paragraphs>203</Paragraphs>
  <Slides>26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Meiryo</vt:lpstr>
      <vt:lpstr>Arial</vt:lpstr>
      <vt:lpstr>Calibri</vt:lpstr>
      <vt:lpstr>Calibri Light</vt:lpstr>
      <vt:lpstr>Office Theme</vt:lpstr>
      <vt:lpstr>Hemoptysis</vt:lpstr>
      <vt:lpstr>Case</vt:lpstr>
      <vt:lpstr>Case</vt:lpstr>
      <vt:lpstr>CXR</vt:lpstr>
      <vt:lpstr>CT Chest wo contrast</vt:lpstr>
      <vt:lpstr>Case</vt:lpstr>
      <vt:lpstr>Hemoptysis</vt:lpstr>
      <vt:lpstr>Massive vs  non-massive </vt:lpstr>
      <vt:lpstr>Dual blood circulation</vt:lpstr>
      <vt:lpstr>Life-threatening hemoptysis </vt:lpstr>
      <vt:lpstr>Life-threatening hemoptysis </vt:lpstr>
      <vt:lpstr>Life-threatening hemoptysis </vt:lpstr>
      <vt:lpstr>Non-life-threatening hemoptysis</vt:lpstr>
      <vt:lpstr>Non-life-threatening hemoptysis</vt:lpstr>
      <vt:lpstr>Diagnosis and management </vt:lpstr>
      <vt:lpstr>Bronchoscopy</vt:lpstr>
      <vt:lpstr>PowerPoint Presentation</vt:lpstr>
      <vt:lpstr>Case</vt:lpstr>
      <vt:lpstr>Vasculitides </vt:lpstr>
      <vt:lpstr>ANCA vasculitis</vt:lpstr>
      <vt:lpstr>PowerPoint Presentation</vt:lpstr>
      <vt:lpstr>ANCA vasculitis</vt:lpstr>
      <vt:lpstr>ANCA panel</vt:lpstr>
      <vt:lpstr>Kidney biopsy</vt:lpstr>
      <vt:lpstr>Diagnosis and treatment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Hemoptysis</dc:title>
  <dc:creator>Rainy Kunyu Zhang</dc:creator>
  <cp:lastModifiedBy>Rainy Kunyu Zhang</cp:lastModifiedBy>
  <cp:revision>9</cp:revision>
  <dcterms:created xsi:type="dcterms:W3CDTF">2021-08-18T05:40:00Z</dcterms:created>
  <dcterms:modified xsi:type="dcterms:W3CDTF">2021-08-25T06:35:31Z</dcterms:modified>
</cp:coreProperties>
</file>